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6" r:id="rId2"/>
    <p:sldId id="259" r:id="rId3"/>
    <p:sldId id="299" r:id="rId4"/>
    <p:sldId id="288" r:id="rId5"/>
    <p:sldId id="262" r:id="rId6"/>
    <p:sldId id="263" r:id="rId7"/>
    <p:sldId id="264" r:id="rId8"/>
    <p:sldId id="268" r:id="rId9"/>
    <p:sldId id="294" r:id="rId10"/>
    <p:sldId id="298" r:id="rId11"/>
    <p:sldId id="297" r:id="rId12"/>
    <p:sldId id="290" r:id="rId13"/>
    <p:sldId id="293" r:id="rId14"/>
    <p:sldId id="291" r:id="rId15"/>
    <p:sldId id="276" r:id="rId16"/>
    <p:sldId id="277" r:id="rId17"/>
    <p:sldId id="278" r:id="rId18"/>
    <p:sldId id="279" r:id="rId19"/>
    <p:sldId id="280" r:id="rId20"/>
    <p:sldId id="281" r:id="rId21"/>
    <p:sldId id="283" r:id="rId22"/>
    <p:sldId id="286" r:id="rId23"/>
    <p:sldId id="300" r:id="rId24"/>
    <p:sldId id="296" r:id="rId25"/>
    <p:sldId id="30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73105"/>
    <a:srgbClr val="542804"/>
    <a:srgbClr val="71360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45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21108-13E1-4354-A8C9-72D09190F013}" type="datetimeFigureOut">
              <a:rPr lang="ru-RU" smtClean="0"/>
              <a:pPr/>
              <a:t>28.10.2018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EAA9719-FB89-4673-B9F9-E2690CB4B5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extBox 7"/>
          <p:cNvSpPr txBox="1"/>
          <p:nvPr userDrawn="1"/>
        </p:nvSpPr>
        <p:spPr>
          <a:xfrm>
            <a:off x="0" y="6669360"/>
            <a:ext cx="13316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1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Олифирова Т.И. </a:t>
            </a:r>
            <a:endParaRPr lang="ru-RU" sz="1100" b="1" dirty="0">
              <a:solidFill>
                <a:schemeClr val="accent6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D8C198"/>
              </a:clrFrom>
              <a:clrTo>
                <a:srgbClr val="D8C198">
                  <a:alpha val="0"/>
                </a:srgbClr>
              </a:clrTo>
            </a:clrChange>
          </a:blip>
          <a:srcRect l="-12344" t="4955" r="49041" b="8645"/>
          <a:stretch>
            <a:fillRect/>
          </a:stretch>
        </p:blipFill>
        <p:spPr bwMode="auto">
          <a:xfrm rot="20935439">
            <a:off x="3814348" y="32097"/>
            <a:ext cx="2185005" cy="2582014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21108-13E1-4354-A8C9-72D09190F013}" type="datetimeFigureOut">
              <a:rPr lang="ru-RU" smtClean="0"/>
              <a:pPr/>
              <a:t>28.10.2018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9719-FB89-4673-B9F9-E2690CB4B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21108-13E1-4354-A8C9-72D09190F013}" type="datetimeFigureOut">
              <a:rPr lang="ru-RU" smtClean="0"/>
              <a:pPr/>
              <a:t>28.10.2018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9719-FB89-4673-B9F9-E2690CB4B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 userDrawn="1"/>
        </p:nvGrpSpPr>
        <p:grpSpPr>
          <a:xfrm>
            <a:off x="0" y="5256360"/>
            <a:ext cx="2407412" cy="1601640"/>
            <a:chOff x="0" y="5256360"/>
            <a:chExt cx="2407412" cy="1601640"/>
          </a:xfrm>
        </p:grpSpPr>
        <p:pic>
          <p:nvPicPr>
            <p:cNvPr id="7" name="Picture 4" descr="http://www.tehnari.ru/attachments/f133/145763d1374755309-starinnye_knigi_raritety-369x228.png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21264313">
              <a:off x="309706" y="5256360"/>
              <a:ext cx="2097706" cy="1296144"/>
            </a:xfrm>
            <a:prstGeom prst="rect">
              <a:avLst/>
            </a:prstGeom>
            <a:noFill/>
          </p:spPr>
        </p:pic>
        <p:pic>
          <p:nvPicPr>
            <p:cNvPr id="8" name="Picture 6" descr="http://xn--24-6kc6aoaofcg6p.xn--p1ai/images/css/svecha.png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5373216"/>
              <a:ext cx="2181667" cy="1484784"/>
            </a:xfrm>
            <a:prstGeom prst="rect">
              <a:avLst/>
            </a:prstGeom>
            <a:noFill/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9719-FB89-4673-B9F9-E2690CB4B5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2360" y="6669360"/>
            <a:ext cx="13316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100" b="0" dirty="0" smtClean="0">
                <a:solidFill>
                  <a:srgbClr val="542804"/>
                </a:solidFill>
                <a:latin typeface="Monotype Corsiva" pitchFamily="66" charset="0"/>
              </a:rPr>
              <a:t>Олифирова Т.И. </a:t>
            </a:r>
            <a:endParaRPr lang="ru-RU" sz="1100" b="0" dirty="0">
              <a:solidFill>
                <a:srgbClr val="542804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21108-13E1-4354-A8C9-72D09190F013}" type="datetimeFigureOut">
              <a:rPr lang="ru-RU" smtClean="0"/>
              <a:pPr/>
              <a:t>28.10.2018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EAA9719-FB89-4673-B9F9-E2690CB4B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21108-13E1-4354-A8C9-72D09190F013}" type="datetimeFigureOut">
              <a:rPr lang="ru-RU" smtClean="0"/>
              <a:pPr/>
              <a:t>28.10.2018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9719-FB89-4673-B9F9-E2690CB4B5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0" y="97101"/>
            <a:ext cx="2521622" cy="1696592"/>
            <a:chOff x="0" y="97101"/>
            <a:chExt cx="2521622" cy="1696592"/>
          </a:xfrm>
        </p:grpSpPr>
        <p:pic>
          <p:nvPicPr>
            <p:cNvPr id="10" name="Picture 8" descr="http://www.ktgs.ru/upload/medialibrary/a92/uumdnnyeve%20bo%20pnhksuiiqhaevz.png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97101"/>
              <a:ext cx="2521622" cy="1428580"/>
            </a:xfrm>
            <a:prstGeom prst="rect">
              <a:avLst/>
            </a:prstGeom>
            <a:noFill/>
          </p:spPr>
        </p:pic>
        <p:pic>
          <p:nvPicPr>
            <p:cNvPr id="12" name="Picture 6" descr="http://xn--24-6kc6aoaofcg6p.xn--p1ai/images/css/svecha.png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332656"/>
              <a:ext cx="2267743" cy="1461037"/>
            </a:xfrm>
            <a:prstGeom prst="rect">
              <a:avLst/>
            </a:prstGeom>
            <a:noFill/>
          </p:spPr>
        </p:pic>
      </p:grpSp>
      <p:sp>
        <p:nvSpPr>
          <p:cNvPr id="13" name="TextBox 12"/>
          <p:cNvSpPr txBox="1"/>
          <p:nvPr userDrawn="1"/>
        </p:nvSpPr>
        <p:spPr>
          <a:xfrm>
            <a:off x="7812360" y="6669360"/>
            <a:ext cx="13316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100" b="0" dirty="0" smtClean="0">
                <a:solidFill>
                  <a:srgbClr val="542804"/>
                </a:solidFill>
                <a:latin typeface="Monotype Corsiva" pitchFamily="66" charset="0"/>
              </a:rPr>
              <a:t>Олифирова Т.И. </a:t>
            </a:r>
            <a:endParaRPr lang="ru-RU" sz="1100" b="0" dirty="0">
              <a:solidFill>
                <a:srgbClr val="542804"/>
              </a:solidFill>
              <a:latin typeface="Monotype Corsiva" pitchFamily="66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21108-13E1-4354-A8C9-72D09190F013}" type="datetimeFigureOut">
              <a:rPr lang="ru-RU" smtClean="0"/>
              <a:pPr/>
              <a:t>28.10.2018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9719-FB89-4673-B9F9-E2690CB4B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21108-13E1-4354-A8C9-72D09190F013}" type="datetimeFigureOut">
              <a:rPr lang="ru-RU" smtClean="0"/>
              <a:pPr/>
              <a:t>28.10.2018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EAA9719-FB89-4673-B9F9-E2690CB4B5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21108-13E1-4354-A8C9-72D09190F013}" type="datetimeFigureOut">
              <a:rPr lang="ru-RU" smtClean="0"/>
              <a:pPr/>
              <a:t>28.10.2018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9719-FB89-4673-B9F9-E2690CB4B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21108-13E1-4354-A8C9-72D09190F013}" type="datetimeFigureOut">
              <a:rPr lang="ru-RU" smtClean="0"/>
              <a:pPr/>
              <a:t>28.10.2018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9719-FB89-4673-B9F9-E2690CB4B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21108-13E1-4354-A8C9-72D09190F013}" type="datetimeFigureOut">
              <a:rPr lang="ru-RU" smtClean="0"/>
              <a:pPr/>
              <a:t>28.10.2018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9719-FB89-4673-B9F9-E2690CB4B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21108-13E1-4354-A8C9-72D09190F013}" type="datetimeFigureOut">
              <a:rPr lang="ru-RU" smtClean="0"/>
              <a:pPr/>
              <a:t>28.10.2018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9719-FB89-4673-B9F9-E2690CB4B5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5B21108-13E1-4354-A8C9-72D09190F013}" type="datetimeFigureOut">
              <a:rPr lang="ru-RU" smtClean="0"/>
              <a:pPr/>
              <a:t>28.10.2018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EAA9719-FB89-4673-B9F9-E2690CB4B5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grpSp>
        <p:nvGrpSpPr>
          <p:cNvPr id="13" name="Группа 12"/>
          <p:cNvGrpSpPr/>
          <p:nvPr userDrawn="1"/>
        </p:nvGrpSpPr>
        <p:grpSpPr>
          <a:xfrm>
            <a:off x="0" y="5256360"/>
            <a:ext cx="2407412" cy="1601640"/>
            <a:chOff x="0" y="5256360"/>
            <a:chExt cx="2407412" cy="1601640"/>
          </a:xfrm>
        </p:grpSpPr>
        <p:pic>
          <p:nvPicPr>
            <p:cNvPr id="14" name="Picture 4" descr="http://www.tehnari.ru/attachments/f133/145763d1374755309-starinnye_knigi_raritety-369x228.png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 rot="21264313">
              <a:off x="309706" y="5256360"/>
              <a:ext cx="2097706" cy="1296144"/>
            </a:xfrm>
            <a:prstGeom prst="rect">
              <a:avLst/>
            </a:prstGeom>
            <a:noFill/>
          </p:spPr>
        </p:pic>
        <p:pic>
          <p:nvPicPr>
            <p:cNvPr id="15" name="Picture 6" descr="http://xn--24-6kc6aoaofcg6p.xn--p1ai/images/css/svecha.png"/>
            <p:cNvPicPr>
              <a:picLocks noChangeAspect="1" noChangeArrowheads="1"/>
            </p:cNvPicPr>
            <p:nvPr userDrawn="1"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0" y="5373216"/>
              <a:ext cx="2181667" cy="1484784"/>
            </a:xfrm>
            <a:prstGeom prst="rect">
              <a:avLst/>
            </a:prstGeom>
            <a:noFill/>
          </p:spPr>
        </p:pic>
      </p:grpSp>
      <p:sp>
        <p:nvSpPr>
          <p:cNvPr id="16" name="TextBox 15"/>
          <p:cNvSpPr txBox="1"/>
          <p:nvPr userDrawn="1"/>
        </p:nvSpPr>
        <p:spPr>
          <a:xfrm>
            <a:off x="7812360" y="6669360"/>
            <a:ext cx="13316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100" b="0" dirty="0" smtClean="0">
                <a:solidFill>
                  <a:srgbClr val="542804"/>
                </a:solidFill>
                <a:latin typeface="Monotype Corsiva" pitchFamily="66" charset="0"/>
              </a:rPr>
              <a:t>Олифирова Т.И. </a:t>
            </a:r>
            <a:endParaRPr lang="ru-RU" sz="1100" b="0" dirty="0">
              <a:solidFill>
                <a:srgbClr val="542804"/>
              </a:solidFill>
              <a:latin typeface="Monotype Corsiva" pitchFamily="66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50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0945903">
            <a:off x="1662875" y="3285717"/>
            <a:ext cx="49715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  <a:cs typeface="Gautami" pitchFamily="2"/>
              </a:rPr>
              <a:t>            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785786" y="2000240"/>
            <a:ext cx="7529538" cy="207170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Жизнь Александра Невского – подвиг борьбы и смирения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1371600" y="4429132"/>
            <a:ext cx="6400800" cy="1857388"/>
          </a:xfrm>
        </p:spPr>
        <p:txBody>
          <a:bodyPr>
            <a:normAutofit lnSpcReduction="1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Выполнил: Тарасов Даниил,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Ученик 9а класса МАОУСШ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. Парфино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Руководитель: Галахова Г.В.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Подвиг смирения во имя Родины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D:\407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071547"/>
            <a:ext cx="4038600" cy="4143404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00108"/>
            <a:ext cx="4038600" cy="5429288"/>
          </a:xfrm>
        </p:spPr>
        <p:txBody>
          <a:bodyPr/>
          <a:lstStyle/>
          <a:p>
            <a:pPr algn="just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Князь Александр пересилил свою гордость и поклонился хану Батыю во имя спасения своего народа. Так  мудрость и христианское смирение позволили уберечь русские земли от разорения. Ему пришлось одержать </a:t>
            </a:r>
            <a:r>
              <a:rPr lang="ru-RU" sz="2000" b="1" dirty="0" smtClean="0">
                <a:solidFill>
                  <a:srgbClr val="C00000"/>
                </a:solidFill>
              </a:rPr>
              <a:t>наивысшую победу – над самим собой,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 показать редчайшую и труднейшую добродетель: смирить себя беспредельным смирением, заглушить голос самолюбия и защитить Родину.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img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00042"/>
            <a:ext cx="8072494" cy="60543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Ратные подвиги Александра Невского</a:t>
            </a:r>
            <a:endParaRPr lang="ru-RU" dirty="0"/>
          </a:p>
        </p:txBody>
      </p:sp>
      <p:pic>
        <p:nvPicPr>
          <p:cNvPr id="3" name="Рисунок 2" descr="F:\img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071546"/>
            <a:ext cx="8215369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img6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85728"/>
            <a:ext cx="8429652" cy="63222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Ратный подвиг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Невская битва 15 июля 1240 </a:t>
            </a:r>
            <a:r>
              <a:rPr lang="ru-RU" b="1" dirty="0" err="1" smtClean="0">
                <a:solidFill>
                  <a:srgbClr val="C00000"/>
                </a:solidFill>
              </a:rPr>
              <a:t>года</a:t>
            </a:r>
            <a:r>
              <a:rPr lang="ru-RU" dirty="0" err="1" smtClean="0"/>
              <a:t>Победа</a:t>
            </a:r>
            <a:r>
              <a:rPr lang="ru-RU" dirty="0" smtClean="0"/>
              <a:t> Невского над вторгшимся на Русь шведами предотвратила потерю берегов  Финского залива и остановила шведскую агрессию на новгородско-полоцкие земли.</a:t>
            </a:r>
            <a:endParaRPr lang="ru-RU" dirty="0"/>
          </a:p>
        </p:txBody>
      </p:sp>
      <p:pic>
        <p:nvPicPr>
          <p:cNvPr id="5122" name="Picture 2" descr="D:\8aqH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500174"/>
            <a:ext cx="4038600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Невский наносит удар в лицо шведу </a:t>
            </a:r>
            <a:r>
              <a:rPr lang="ru-RU" sz="4000" b="1" dirty="0" err="1" smtClean="0">
                <a:solidFill>
                  <a:srgbClr val="C00000"/>
                </a:solidFill>
              </a:rPr>
              <a:t>Биргеру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7170" name="Picture 2" descr="D:\alnev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714488"/>
            <a:ext cx="8215370" cy="4786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Ратные подвиги Невского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5025" y="1214423"/>
            <a:ext cx="4041775" cy="642942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Второй ратный подвиг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Содержимое 6" descr="D:\img15.jpg"/>
          <p:cNvPicPr>
            <a:picLocks noGrp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08" y="1571612"/>
            <a:ext cx="3736571" cy="435771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214809" y="2071678"/>
            <a:ext cx="4471991" cy="4500594"/>
          </a:xfrm>
        </p:spPr>
        <p:txBody>
          <a:bodyPr/>
          <a:lstStyle/>
          <a:p>
            <a:r>
              <a:rPr lang="ru-RU" sz="2800" b="1" dirty="0" smtClean="0"/>
              <a:t>Немцы взяли  Изборск, Псков и Копорье, создали угрозу Новгороду. В 1241 году Александр очистил сначала новгородские земли от немцев, а в 1242 году освободил Псков. Это был второй ратный подвиг Невского</a:t>
            </a:r>
            <a:r>
              <a:rPr lang="ru-RU" sz="2800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Победное шествие Невского по Пскову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8194" name="Picture 2" descr="D:\80m1z0D207f288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214422"/>
            <a:ext cx="8096250" cy="49911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Знаменитое Ледовое побоище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9218" name="Picture 2" descr="D:\img1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285860"/>
            <a:ext cx="4038600" cy="4786346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857232"/>
            <a:ext cx="4038600" cy="5268931"/>
          </a:xfrm>
        </p:spPr>
        <p:txBody>
          <a:bodyPr>
            <a:normAutofit lnSpcReduction="10000"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Третий подвиг совершил Александр Невский в 1240 году. Решающее сражение против Ливонского ордена произошло на Чудском озере, зимой. В истории оно получило название  Ледовое побоище.. Исторически важное сражение, в котором войска Невского одержали решительную победу, остановило немецкую агрессию.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img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357166"/>
            <a:ext cx="8001024" cy="6000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bk-detstvo.narod.ru/23.02_plakat_Nevskij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7" y="214290"/>
            <a:ext cx="8215370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Боевая Дружина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По условиям мира враг отказался от всех недавних завоеваний и уступил новгородцам часть </a:t>
            </a:r>
            <a:r>
              <a:rPr lang="ru-RU" b="1" dirty="0" err="1" smtClean="0"/>
              <a:t>Латгалии</a:t>
            </a:r>
            <a:r>
              <a:rPr lang="ru-RU" b="1" dirty="0" smtClean="0"/>
              <a:t>. Дружина  Великого князя была грозной силой, одно упоминание о нём наводило на недругов </a:t>
            </a:r>
            <a:r>
              <a:rPr lang="ru-RU" dirty="0" smtClean="0"/>
              <a:t>страх.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 descr="D:\1215860-600-60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1500174"/>
            <a:ext cx="4257676" cy="42862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Значение победы для Руси</a:t>
            </a:r>
            <a:endParaRPr lang="ru-RU" dirty="0"/>
          </a:p>
        </p:txBody>
      </p:sp>
      <p:pic>
        <p:nvPicPr>
          <p:cNvPr id="12290" name="Picture 2" descr="D:\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928670"/>
            <a:ext cx="7429520" cy="55699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86238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О Невском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071546"/>
            <a:ext cx="4038600" cy="5429288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На гробнице Александра Невского выбиты слова М.В. Ломоносова:</a:t>
            </a:r>
          </a:p>
          <a:p>
            <a:r>
              <a:rPr lang="ru-RU" b="1" dirty="0" smtClean="0"/>
              <a:t>“… Великому князю</a:t>
            </a:r>
            <a:br>
              <a:rPr lang="ru-RU" b="1" dirty="0" smtClean="0"/>
            </a:br>
            <a:r>
              <a:rPr lang="ru-RU" b="1" dirty="0" smtClean="0"/>
              <a:t>Александру Невскому,</a:t>
            </a:r>
            <a:br>
              <a:rPr lang="ru-RU" b="1" dirty="0" smtClean="0"/>
            </a:br>
            <a:r>
              <a:rPr lang="ru-RU" b="1" dirty="0" smtClean="0"/>
              <a:t>Россов усердному защитнику…,</a:t>
            </a:r>
            <a:br>
              <a:rPr lang="ru-RU" b="1" dirty="0" smtClean="0"/>
            </a:br>
            <a:r>
              <a:rPr lang="ru-RU" b="1" dirty="0" smtClean="0"/>
              <a:t>Укротившему варварство на востоке,</a:t>
            </a:r>
            <a:br>
              <a:rPr lang="ru-RU" b="1" dirty="0" smtClean="0"/>
            </a:br>
            <a:r>
              <a:rPr lang="ru-RU" b="1" dirty="0" smtClean="0"/>
              <a:t>Низложившему зависть на западе…” </a:t>
            </a:r>
          </a:p>
          <a:p>
            <a:endParaRPr lang="ru-RU" dirty="0"/>
          </a:p>
        </p:txBody>
      </p:sp>
      <p:pic>
        <p:nvPicPr>
          <p:cNvPr id="5" name="Содержимое 4" descr="D:\large_13519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4" y="642918"/>
            <a:ext cx="3857652" cy="5715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:\glavnie-geroi-kantati-aleksandr-nevskiy-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57166"/>
            <a:ext cx="7858180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Имя  его  бессмертно!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fontAlgn="base">
              <a:lnSpc>
                <a:spcPts val="3840"/>
              </a:lnSpc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Его судьба прекрасна и жестока, </a:t>
            </a:r>
          </a:p>
          <a:p>
            <a:pPr fontAlgn="base">
              <a:lnSpc>
                <a:spcPts val="3840"/>
              </a:lnSpc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 Но помнит Русь короткий, славный путь,                                                                                      </a:t>
            </a:r>
          </a:p>
          <a:p>
            <a:pPr fontAlgn="base">
              <a:lnSpc>
                <a:spcPts val="3840"/>
              </a:lnSpc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Тот трудный путь,</a:t>
            </a:r>
          </a:p>
          <a:p>
            <a:pPr fontAlgn="base">
              <a:lnSpc>
                <a:spcPts val="3840"/>
              </a:lnSpc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с которого до срока </a:t>
            </a:r>
          </a:p>
          <a:p>
            <a:pPr fontAlgn="base">
              <a:lnSpc>
                <a:spcPts val="3840"/>
              </a:lnSpc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Пришлось ему в бессмертие шагнуть.</a:t>
            </a:r>
          </a:p>
          <a:p>
            <a:pPr fontAlgn="base">
              <a:lnSpc>
                <a:spcPts val="3840"/>
              </a:lnSpc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Россия гордится подвигами своего великого сына Александра Невского.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Рисунок 4" descr="D:\54782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620688"/>
            <a:ext cx="3000396" cy="4808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none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Источники</a:t>
            </a:r>
            <a:endParaRPr lang="ru-RU" b="1" cap="none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340768"/>
            <a:ext cx="7488832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1.</a:t>
            </a:r>
            <a:r>
              <a:rPr lang="en-US" sz="2800" dirty="0" smtClean="0">
                <a:solidFill>
                  <a:srgbClr val="002060"/>
                </a:solidFill>
              </a:rPr>
              <a:t>https://yandex.ru/images/search?p=5&amp;text</a:t>
            </a:r>
            <a:endParaRPr lang="ru-RU" sz="2800" dirty="0" smtClean="0">
              <a:solidFill>
                <a:srgbClr val="002060"/>
              </a:solidFill>
            </a:endParaRPr>
          </a:p>
          <a:p>
            <a:pPr lvl="0"/>
            <a:r>
              <a:rPr lang="ru-RU" sz="2800" dirty="0" smtClean="0">
                <a:solidFill>
                  <a:srgbClr val="002060"/>
                </a:solidFill>
              </a:rPr>
              <a:t>2. Карамзин Н.М.// Иллюстративная история России.// – Санкт-Петербург, 1993</a:t>
            </a:r>
          </a:p>
          <a:p>
            <a:pPr lvl="0"/>
            <a:r>
              <a:rPr lang="ru-RU" sz="2800" dirty="0" smtClean="0">
                <a:solidFill>
                  <a:srgbClr val="002060"/>
                </a:solidFill>
              </a:rPr>
              <a:t>3. Великие государственные деятели России.// – М., </a:t>
            </a:r>
            <a:r>
              <a:rPr lang="ru-RU" sz="2800" dirty="0" smtClean="0">
                <a:solidFill>
                  <a:srgbClr val="002060"/>
                </a:solidFill>
              </a:rPr>
              <a:t>1996</a:t>
            </a:r>
          </a:p>
          <a:p>
            <a:pPr lvl="0"/>
            <a:endParaRPr lang="ru-RU" sz="2800" dirty="0" smtClean="0">
              <a:solidFill>
                <a:srgbClr val="002060"/>
              </a:solidFill>
            </a:endParaRPr>
          </a:p>
          <a:p>
            <a:pPr lvl="0"/>
            <a:endParaRPr lang="ru-RU" sz="2800" dirty="0" smtClean="0">
              <a:solidFill>
                <a:srgbClr val="002060"/>
              </a:solidFill>
            </a:endParaRPr>
          </a:p>
          <a:p>
            <a:pPr lvl="0"/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Благодарю за внимание!</a:t>
            </a:r>
            <a:endParaRPr lang="ru-RU" sz="4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rgbClr val="C00000"/>
                </a:solidFill>
              </a:rPr>
              <a:t>Роль Александра Невского в истории Руси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57200" y="1500174"/>
            <a:ext cx="3829048" cy="4625989"/>
          </a:xfrm>
        </p:spPr>
        <p:txBody>
          <a:bodyPr/>
          <a:lstStyle/>
          <a:p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Великое служение благоверного князя прекрасно определил его современник-биограф следующими словами: </a:t>
            </a:r>
            <a:r>
              <a:rPr lang="ru-RU" sz="2400" b="1" i="1" dirty="0" smtClean="0">
                <a:solidFill>
                  <a:srgbClr val="C00000"/>
                </a:solidFill>
              </a:rPr>
              <a:t>«Он много потрудился за землю Русскую, и за Новгород, и за Псков, и за все великое княжение живот (жизнь) свой отдавая, и за православную веру</a:t>
            </a:r>
            <a:r>
              <a:rPr lang="ru-RU" sz="2800" i="1" dirty="0" smtClean="0">
                <a:solidFill>
                  <a:srgbClr val="C00000"/>
                </a:solidFill>
              </a:rPr>
              <a:t>».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dirty="0"/>
          </a:p>
        </p:txBody>
      </p:sp>
      <p:pic>
        <p:nvPicPr>
          <p:cNvPr id="13314" name="Picture 2" descr="D:\hqdefault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959225" y="1295400"/>
            <a:ext cx="4572000" cy="342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Историческая обстановка накануне княжения Александра Невского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500034" y="1428736"/>
            <a:ext cx="3008313" cy="4691063"/>
          </a:xfrm>
        </p:spPr>
        <p:txBody>
          <a:bodyPr/>
          <a:lstStyle/>
          <a:p>
            <a:r>
              <a:rPr lang="ru-RU" sz="1800" b="1" dirty="0" smtClean="0"/>
              <a:t>12-13 века на Руси – время феодальной раздробленности. , когда образовались обособленные княжеские  владения: Черниговское, Полоцкое, </a:t>
            </a:r>
            <a:r>
              <a:rPr lang="ru-RU" sz="1800" b="1" dirty="0" err="1" smtClean="0"/>
              <a:t>Переяславское</a:t>
            </a:r>
            <a:r>
              <a:rPr lang="ru-RU" sz="1800" b="1" dirty="0" smtClean="0"/>
              <a:t>, Галицкое, Волынское, Смоленское,</a:t>
            </a:r>
            <a:br>
              <a:rPr lang="ru-RU" sz="1800" b="1" dirty="0" smtClean="0"/>
            </a:br>
            <a:r>
              <a:rPr lang="ru-RU" sz="1800" b="1" dirty="0" smtClean="0"/>
              <a:t>Рязанское, Ростово-Суздальское, Киевское и Новгородская земля. </a:t>
            </a:r>
          </a:p>
          <a:p>
            <a:r>
              <a:rPr lang="ru-RU" sz="1800" b="1" dirty="0" smtClean="0"/>
              <a:t>Государство было ослаблено , поэтому с востока и запада на Русь устремились враги</a:t>
            </a:r>
            <a:endParaRPr lang="ru-RU" sz="1800" b="1" dirty="0"/>
          </a:p>
        </p:txBody>
      </p:sp>
      <p:pic>
        <p:nvPicPr>
          <p:cNvPr id="5" name="Содержимое 4" descr="D:\0003-003-Novgorod-i-Novgorodskaja-zemlja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tretch>
            <a:fillRect/>
          </a:stretch>
        </p:blipFill>
        <p:spPr bwMode="auto">
          <a:xfrm>
            <a:off x="3575050" y="1007268"/>
            <a:ext cx="5340350" cy="40052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Начало княжения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Нужен был сильный правитель, который </a:t>
            </a:r>
            <a:r>
              <a:rPr lang="ru-RU" dirty="0" err="1" smtClean="0"/>
              <a:t>который</a:t>
            </a:r>
            <a:r>
              <a:rPr lang="ru-RU" dirty="0" smtClean="0"/>
              <a:t> бы мог сохранить Русь как свободное государство, при котором  она могла удержать своё существование</a:t>
            </a:r>
          </a:p>
          <a:p>
            <a:r>
              <a:rPr lang="ru-RU" dirty="0" smtClean="0"/>
              <a:t>Таким и стал князь Александр Невский</a:t>
            </a:r>
            <a:endParaRPr lang="ru-RU" dirty="0"/>
          </a:p>
        </p:txBody>
      </p:sp>
      <p:pic>
        <p:nvPicPr>
          <p:cNvPr id="5" name="Содержимое 4" descr="http://mkrf.ru/upload/iblock/2da/2da5da0af517381770656ade5257016f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1500174"/>
            <a:ext cx="4400552" cy="4500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На службу Отечеству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Сын Великого князя Ярослава и княгини Феодосии. Далекими предками Александра  были Владимир Мономах, Ярослав Мудрый, Юрий Долгорукий. В 16 лет стал самостоятельно княжить в Великом Новгороде.</a:t>
            </a:r>
            <a:endParaRPr lang="ru-RU" dirty="0"/>
          </a:p>
        </p:txBody>
      </p:sp>
      <p:pic>
        <p:nvPicPr>
          <p:cNvPr id="5" name="Содержимое 4" descr="C:\Users\Администратор\Documents\2sila-nepobedimaya-1000.jpg"/>
          <p:cNvPicPr>
            <a:picLocks noGrp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 l="8417" t="-325" r="38461" b="-1414"/>
          <a:stretch/>
        </p:blipFill>
        <p:spPr bwMode="auto">
          <a:xfrm>
            <a:off x="4643438" y="1428736"/>
            <a:ext cx="4000528" cy="48577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:lc="http://schemas.openxmlformats.org/drawingml/2006/lockedCanvas" xmlns="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 </a:t>
            </a:r>
            <a:r>
              <a:rPr lang="ru-RU" sz="3200" b="1" dirty="0" smtClean="0">
                <a:solidFill>
                  <a:srgbClr val="C00000"/>
                </a:solidFill>
              </a:rPr>
              <a:t>Земные подвиги. Невский и новгородцы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Великий Новгород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Великий Новгород  стал для  князя  Александра родным. </a:t>
            </a: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В 1236 году  назначен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князем.Новгородский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народ тоже признал его, но случилось это е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сразу.Понадобилось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много сил и терпения. Это было подвигом.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VNuC4NW_elk_thumb[12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1357298"/>
            <a:ext cx="4424358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543296" cy="65562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Невский -дипломат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57620" y="273050"/>
            <a:ext cx="4829180" cy="5853113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Александр Невский был хорошим дипломатом. Около 1251 года Александр заключил договор между Новгородом и Норвегией об урегулировании пограничных споров и разграничении в сборе дани В 1260 году -договор о торговле с «Готским берегом» (Готландом), Любеком и немецкими городами. Этот договор сыграл важную роль в истории русско-немецких отношений.  Это было подвигом.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098" name="Picture 2" descr="D:\1460142531_06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000108"/>
            <a:ext cx="3316362" cy="4429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Земные подвиги князя Александра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2400" b="1" dirty="0" smtClean="0"/>
              <a:t>Александр пресёк попытку  католиков насадить свою веру. Папа Иннокентий IV послал к Невскому своих кардиналов,  которые вынуждены были уйти  не солоно хлебавши. . Он укреплял православную веру</a:t>
            </a:r>
          </a:p>
          <a:p>
            <a:endParaRPr lang="ru-RU" sz="2400" dirty="0"/>
          </a:p>
        </p:txBody>
      </p:sp>
      <p:pic>
        <p:nvPicPr>
          <p:cNvPr id="5" name="Содержимое 4" descr="D:\AN05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32400" y="2127250"/>
            <a:ext cx="3175000" cy="3670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561</TotalTime>
  <Words>543</Words>
  <Application>Microsoft Office PowerPoint</Application>
  <PresentationFormat>Экран (4:3)</PresentationFormat>
  <Paragraphs>55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Трек</vt:lpstr>
      <vt:lpstr> Жизнь Александра Невского – подвиг борьбы и смирения</vt:lpstr>
      <vt:lpstr>Слайд 2</vt:lpstr>
      <vt:lpstr>Роль Александра Невского в истории Руси</vt:lpstr>
      <vt:lpstr>Историческая обстановка накануне княжения Александра Невского</vt:lpstr>
      <vt:lpstr>Начало княжения</vt:lpstr>
      <vt:lpstr>На службу Отечеству</vt:lpstr>
      <vt:lpstr> Земные подвиги. Невский и новгородцы</vt:lpstr>
      <vt:lpstr>Невский -дипломат</vt:lpstr>
      <vt:lpstr>Земные подвиги князя Александра</vt:lpstr>
      <vt:lpstr>Подвиг смирения во имя Родины</vt:lpstr>
      <vt:lpstr>Слайд 11</vt:lpstr>
      <vt:lpstr>Ратные подвиги Александра Невского</vt:lpstr>
      <vt:lpstr>Слайд 13</vt:lpstr>
      <vt:lpstr>Ратный подвиг</vt:lpstr>
      <vt:lpstr>Невский наносит удар в лицо шведу Биргеру</vt:lpstr>
      <vt:lpstr>Ратные подвиги Невского</vt:lpstr>
      <vt:lpstr>Победное шествие Невского по Пскову</vt:lpstr>
      <vt:lpstr>Знаменитое Ледовое побоище</vt:lpstr>
      <vt:lpstr>Слайд 19</vt:lpstr>
      <vt:lpstr>Боевая Дружина</vt:lpstr>
      <vt:lpstr>Значение победы для Руси</vt:lpstr>
      <vt:lpstr>О Невском</vt:lpstr>
      <vt:lpstr>Слайд 23</vt:lpstr>
      <vt:lpstr>Имя  его  бессмертно!</vt:lpstr>
      <vt:lpstr>Источники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Таня</dc:creator>
  <cp:lastModifiedBy>Admin</cp:lastModifiedBy>
  <cp:revision>54</cp:revision>
  <dcterms:created xsi:type="dcterms:W3CDTF">2016-01-18T19:20:57Z</dcterms:created>
  <dcterms:modified xsi:type="dcterms:W3CDTF">2018-10-28T14:08:05Z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568978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D5.0.6</vt:lpwstr>
  </property>
</Properties>
</file>