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9" r:id="rId3"/>
    <p:sldId id="299" r:id="rId4"/>
    <p:sldId id="288" r:id="rId5"/>
    <p:sldId id="262" r:id="rId6"/>
    <p:sldId id="263" r:id="rId7"/>
    <p:sldId id="264" r:id="rId8"/>
    <p:sldId id="268" r:id="rId9"/>
    <p:sldId id="294" r:id="rId10"/>
    <p:sldId id="298" r:id="rId11"/>
    <p:sldId id="297" r:id="rId12"/>
    <p:sldId id="290" r:id="rId13"/>
    <p:sldId id="293" r:id="rId14"/>
    <p:sldId id="291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6" r:id="rId23"/>
    <p:sldId id="300" r:id="rId24"/>
    <p:sldId id="296" r:id="rId25"/>
    <p:sldId id="30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105"/>
    <a:srgbClr val="542804"/>
    <a:srgbClr val="7136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Олифирова Т.И. 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D8C198"/>
              </a:clrFrom>
              <a:clrTo>
                <a:srgbClr val="D8C198">
                  <a:alpha val="0"/>
                </a:srgbClr>
              </a:clrTo>
            </a:clrChange>
          </a:blip>
          <a:srcRect l="-12344" t="4955" r="49041" b="8645"/>
          <a:stretch>
            <a:fillRect/>
          </a:stretch>
        </p:blipFill>
        <p:spPr bwMode="auto">
          <a:xfrm rot="20935439">
            <a:off x="3814348" y="32097"/>
            <a:ext cx="2185005" cy="25820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7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8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97101"/>
            <a:ext cx="2521622" cy="1696592"/>
            <a:chOff x="0" y="97101"/>
            <a:chExt cx="2521622" cy="1696592"/>
          </a:xfrm>
        </p:grpSpPr>
        <p:pic>
          <p:nvPicPr>
            <p:cNvPr id="10" name="Picture 8" descr="http://www.ktgs.ru/upload/medialibrary/a92/uumdnnyeve%20bo%20pnhksuiiqhaevz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7101"/>
              <a:ext cx="2521622" cy="1428580"/>
            </a:xfrm>
            <a:prstGeom prst="rect">
              <a:avLst/>
            </a:prstGeom>
            <a:noFill/>
          </p:spPr>
        </p:pic>
        <p:pic>
          <p:nvPicPr>
            <p:cNvPr id="12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32656"/>
              <a:ext cx="2267743" cy="1461037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B21108-13E1-4354-A8C9-72D09190F013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14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15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945903">
            <a:off x="1662875" y="3285717"/>
            <a:ext cx="4971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2"/>
              </a:rPr>
              <a:t>           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529538" cy="20717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 Александра Невского – подвиг борьбы и смирения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85738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Выполнил: Тарасов Даниил,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Ученик 9а класса МАОУСШ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 Парфино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Руководитель: Галахова Г.В.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Подвиг смирения во имя Родины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40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71547"/>
            <a:ext cx="4038600" cy="414340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429288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Князь Александр пересилил свою гордость и поклонился хану Батыю во имя спасения своего народа. Так  мудрость и христианское смирение позволили уберечь русские земли от разорения. Ему пришлось одержать </a:t>
            </a:r>
            <a:r>
              <a:rPr lang="ru-RU" sz="2000" b="1" dirty="0" smtClean="0">
                <a:solidFill>
                  <a:srgbClr val="C00000"/>
                </a:solidFill>
              </a:rPr>
              <a:t>наивысшую победу – над самим собой,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показать редчайшую и труднейшую добродетель: смирить себя беспредельным смирением, заглушить голос самолюбия и защитить Родину.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Ратные подвиги Александра Невского</a:t>
            </a:r>
            <a:endParaRPr lang="ru-RU" dirty="0"/>
          </a:p>
        </p:txBody>
      </p:sp>
      <p:pic>
        <p:nvPicPr>
          <p:cNvPr id="3" name="Рисунок 2" descr="F:\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21536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g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429652" cy="6322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Ратный подвиг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Невская битва 15 июля 1240 </a:t>
            </a:r>
            <a:r>
              <a:rPr lang="ru-RU" b="1" dirty="0" err="1" smtClean="0">
                <a:solidFill>
                  <a:srgbClr val="C00000"/>
                </a:solidFill>
              </a:rPr>
              <a:t>года</a:t>
            </a:r>
            <a:r>
              <a:rPr lang="ru-RU" dirty="0" err="1" smtClean="0"/>
              <a:t>Победа</a:t>
            </a:r>
            <a:r>
              <a:rPr lang="ru-RU" dirty="0" smtClean="0"/>
              <a:t> Невского над вторгшимся на Русь шведами предотвратила потерю берегов  Финского залива и остановила шведскую агрессию на новгородско-полоцкие земли.</a:t>
            </a:r>
            <a:endParaRPr lang="ru-RU" dirty="0"/>
          </a:p>
        </p:txBody>
      </p:sp>
      <p:pic>
        <p:nvPicPr>
          <p:cNvPr id="5122" name="Picture 2" descr="D:\8aqH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00174"/>
            <a:ext cx="403860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Невский наносит удар в лицо шведу </a:t>
            </a:r>
            <a:r>
              <a:rPr lang="ru-RU" sz="4000" b="1" dirty="0" err="1" smtClean="0">
                <a:solidFill>
                  <a:srgbClr val="C00000"/>
                </a:solidFill>
              </a:rPr>
              <a:t>Биргеру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D:\alnev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21537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Ратные подвиги Невского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214423"/>
            <a:ext cx="4041775" cy="64294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Второй ратный подвиг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D:\img15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8" y="1571612"/>
            <a:ext cx="3736571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09" y="2071678"/>
            <a:ext cx="4471991" cy="4500594"/>
          </a:xfrm>
        </p:spPr>
        <p:txBody>
          <a:bodyPr/>
          <a:lstStyle/>
          <a:p>
            <a:r>
              <a:rPr lang="ru-RU" sz="2800" b="1" dirty="0" smtClean="0"/>
              <a:t>Немцы взяли  Изборск, Псков и Копорье, создали угрозу Новгороду. В 1241 году Александр очистил сначала новгородские земли от немцев, а в 1242 году освободил Псков. Это был второй ратный подвиг Невского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Победное шествие Невского по Пскову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D:\80m1z0D207f28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8096250" cy="4991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Знаменитое Ледовое побоище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D:\img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5860"/>
            <a:ext cx="4038600" cy="478634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Третий подвиг совершил Александр Невский в 1240 году. Решающее сражение против Ливонского ордена произошло на Чудском озере, зимой. В истории оно получило название  Ледовое побоище.. Исторически важное сражение, в котором войска Невского одержали решительную победу, остановило немецкую агрессию.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8001024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k-detstvo.narod.ru/23.02_plakat_Nevski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14290"/>
            <a:ext cx="821537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Боевая Дружина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По условиям мира враг отказался от всех недавних завоеваний и уступил новгородцам часть </a:t>
            </a:r>
            <a:r>
              <a:rPr lang="ru-RU" b="1" dirty="0" err="1" smtClean="0"/>
              <a:t>Латгалии</a:t>
            </a:r>
            <a:r>
              <a:rPr lang="ru-RU" b="1" dirty="0" smtClean="0"/>
              <a:t>. Дружина  Великого князя была грозной силой, одно упоминание о нём наводило на недругов </a:t>
            </a:r>
            <a:r>
              <a:rPr lang="ru-RU" dirty="0" smtClean="0"/>
              <a:t>страх.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1215860-600-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4257676" cy="428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победы для Руси</a:t>
            </a:r>
            <a:endParaRPr lang="ru-RU" dirty="0"/>
          </a:p>
        </p:txBody>
      </p:sp>
      <p:pic>
        <p:nvPicPr>
          <p:cNvPr id="12290" name="Picture 2" descr="D: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429520" cy="5569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 Невском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42928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На гробнице Александра Невского выбиты слова М.В. Ломоносова:</a:t>
            </a:r>
          </a:p>
          <a:p>
            <a:r>
              <a:rPr lang="ru-RU" b="1" dirty="0" smtClean="0"/>
              <a:t>“… Великому князю</a:t>
            </a:r>
            <a:br>
              <a:rPr lang="ru-RU" b="1" dirty="0" smtClean="0"/>
            </a:br>
            <a:r>
              <a:rPr lang="ru-RU" b="1" dirty="0" smtClean="0"/>
              <a:t>Александру Невскому,</a:t>
            </a:r>
            <a:br>
              <a:rPr lang="ru-RU" b="1" dirty="0" smtClean="0"/>
            </a:br>
            <a:r>
              <a:rPr lang="ru-RU" b="1" dirty="0" smtClean="0"/>
              <a:t>Россов усердному защитнику…,</a:t>
            </a:r>
            <a:br>
              <a:rPr lang="ru-RU" b="1" dirty="0" smtClean="0"/>
            </a:br>
            <a:r>
              <a:rPr lang="ru-RU" b="1" dirty="0" smtClean="0"/>
              <a:t>Укротившему варварство на востоке,</a:t>
            </a:r>
            <a:br>
              <a:rPr lang="ru-RU" b="1" dirty="0" smtClean="0"/>
            </a:br>
            <a:r>
              <a:rPr lang="ru-RU" b="1" dirty="0" smtClean="0"/>
              <a:t>Низложившему зависть на западе…” </a:t>
            </a:r>
          </a:p>
          <a:p>
            <a:endParaRPr lang="ru-RU" dirty="0"/>
          </a:p>
        </p:txBody>
      </p:sp>
      <p:pic>
        <p:nvPicPr>
          <p:cNvPr id="5" name="Содержимое 4" descr="D:\large_13519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642918"/>
            <a:ext cx="3857652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glavnie-geroi-kantati-aleksandr-nevskiy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85818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Имя  его  бессмертно!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lnSpc>
                <a:spcPts val="384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Его судьба прекрасна и жестока, </a:t>
            </a:r>
          </a:p>
          <a:p>
            <a:pPr fontAlgn="base">
              <a:lnSpc>
                <a:spcPts val="384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Но помнит Русь короткий, славный путь,                                                                                      </a:t>
            </a:r>
          </a:p>
          <a:p>
            <a:pPr fontAlgn="base">
              <a:lnSpc>
                <a:spcPts val="384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Тот трудный путь,</a:t>
            </a:r>
          </a:p>
          <a:p>
            <a:pPr fontAlgn="base">
              <a:lnSpc>
                <a:spcPts val="384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 которого до срока </a:t>
            </a:r>
          </a:p>
          <a:p>
            <a:pPr fontAlgn="base">
              <a:lnSpc>
                <a:spcPts val="384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Пришлось ему в бессмертие шагнуть.</a:t>
            </a:r>
          </a:p>
          <a:p>
            <a:pPr fontAlgn="base">
              <a:lnSpc>
                <a:spcPts val="384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Россия гордится подвигами своего великого сына Александра Невского.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D:\5478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20688"/>
            <a:ext cx="3000396" cy="480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b="1" cap="non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40768"/>
            <a:ext cx="74888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1.</a:t>
            </a:r>
            <a:r>
              <a:rPr lang="en-US" sz="2800" dirty="0" smtClean="0">
                <a:solidFill>
                  <a:srgbClr val="002060"/>
                </a:solidFill>
              </a:rPr>
              <a:t>https://yandex.ru/images/search?p=5&amp;text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2. Карамзин Н.М.// Иллюстративная история России.// – Санкт-Петербург, 1993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3. Великие государственные деятели России.// – М., </a:t>
            </a:r>
            <a:r>
              <a:rPr lang="ru-RU" sz="2800" dirty="0" smtClean="0">
                <a:solidFill>
                  <a:srgbClr val="002060"/>
                </a:solidFill>
              </a:rPr>
              <a:t>1996</a:t>
            </a:r>
          </a:p>
          <a:p>
            <a:pPr lvl="0"/>
            <a:endParaRPr lang="ru-RU" sz="2800" dirty="0" smtClean="0">
              <a:solidFill>
                <a:srgbClr val="002060"/>
              </a:solidFill>
            </a:endParaRPr>
          </a:p>
          <a:p>
            <a:pPr lvl="0"/>
            <a:endParaRPr lang="ru-RU" sz="2800" dirty="0" smtClean="0">
              <a:solidFill>
                <a:srgbClr val="002060"/>
              </a:solidFill>
            </a:endParaRPr>
          </a:p>
          <a:p>
            <a:pPr lvl="0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Роль Александра Невского в истории Руси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500174"/>
            <a:ext cx="3829048" cy="4625989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Великое служение благоверного князя прекрасно определил его современник-биограф следующими словами: </a:t>
            </a:r>
            <a:r>
              <a:rPr lang="ru-RU" sz="2400" b="1" i="1" dirty="0" smtClean="0">
                <a:solidFill>
                  <a:srgbClr val="C00000"/>
                </a:solidFill>
              </a:rPr>
              <a:t>«Он много потрудился за землю Русскую, и за Новгород, и за Псков, и за все великое княжение живот (жизнь) свой отдавая, и за православную веру</a:t>
            </a:r>
            <a:r>
              <a:rPr lang="ru-RU" sz="2800" i="1" dirty="0" smtClean="0">
                <a:solidFill>
                  <a:srgbClr val="C00000"/>
                </a:solidFill>
              </a:rPr>
              <a:t>».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13314" name="Picture 2" descr="D:\hq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9225" y="12954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Историческая обстановка накануне княжения Александра Невского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3008313" cy="4691063"/>
          </a:xfrm>
        </p:spPr>
        <p:txBody>
          <a:bodyPr/>
          <a:lstStyle/>
          <a:p>
            <a:r>
              <a:rPr lang="ru-RU" sz="1800" b="1" dirty="0" smtClean="0"/>
              <a:t>12-13 века на Руси – время феодальной раздробленности. , когда образовались обособленные княжеские  владения: Черниговское, Полоцкое, </a:t>
            </a:r>
            <a:r>
              <a:rPr lang="ru-RU" sz="1800" b="1" dirty="0" err="1" smtClean="0"/>
              <a:t>Переяславское</a:t>
            </a:r>
            <a:r>
              <a:rPr lang="ru-RU" sz="1800" b="1" dirty="0" smtClean="0"/>
              <a:t>, Галицкое, Волынское, Смоленское,</a:t>
            </a:r>
            <a:br>
              <a:rPr lang="ru-RU" sz="1800" b="1" dirty="0" smtClean="0"/>
            </a:br>
            <a:r>
              <a:rPr lang="ru-RU" sz="1800" b="1" dirty="0" smtClean="0"/>
              <a:t>Рязанское, Ростово-Суздальское, Киевское и Новгородская земля. </a:t>
            </a:r>
          </a:p>
          <a:p>
            <a:r>
              <a:rPr lang="ru-RU" sz="1800" b="1" dirty="0" smtClean="0"/>
              <a:t>Государство было ослаблено , поэтому с востока и запада на Русь устремились враги</a:t>
            </a:r>
            <a:endParaRPr lang="ru-RU" sz="1800" b="1" dirty="0"/>
          </a:p>
        </p:txBody>
      </p:sp>
      <p:pic>
        <p:nvPicPr>
          <p:cNvPr id="5" name="Содержимое 4" descr="D:\0003-003-Novgorod-i-Novgorodskaja-zemlja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3575050" y="1007268"/>
            <a:ext cx="5340350" cy="4005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Начало княжения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Нужен был сильный правитель, который </a:t>
            </a:r>
            <a:r>
              <a:rPr lang="ru-RU" dirty="0" err="1" smtClean="0"/>
              <a:t>который</a:t>
            </a:r>
            <a:r>
              <a:rPr lang="ru-RU" dirty="0" smtClean="0"/>
              <a:t> бы мог сохранить Русь как свободное государство, при котором  она могла удержать своё существование</a:t>
            </a:r>
          </a:p>
          <a:p>
            <a:r>
              <a:rPr lang="ru-RU" dirty="0" smtClean="0"/>
              <a:t>Таким и стал князь Александр Невский</a:t>
            </a:r>
            <a:endParaRPr lang="ru-RU" dirty="0"/>
          </a:p>
        </p:txBody>
      </p:sp>
      <p:pic>
        <p:nvPicPr>
          <p:cNvPr id="5" name="Содержимое 4" descr="http://mkrf.ru/upload/iblock/2da/2da5da0af517381770656ade5257016f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00174"/>
            <a:ext cx="4400552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 службу Отечеству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Сын Великого князя Ярослава и княгини Феодосии. Далекими предками Александра  были Владимир Мономах, Ярослав Мудрый, Юрий Долгорукий. В 16 лет стал самостоятельно княжить в Великом Новгороде.</a:t>
            </a:r>
            <a:endParaRPr lang="ru-RU" dirty="0"/>
          </a:p>
        </p:txBody>
      </p:sp>
      <p:pic>
        <p:nvPicPr>
          <p:cNvPr id="5" name="Содержимое 4" descr="C:\Users\Администратор\Documents\2sila-nepobedimaya-1000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8417" t="-325" r="38461" b="-1414"/>
          <a:stretch/>
        </p:blipFill>
        <p:spPr bwMode="auto">
          <a:xfrm>
            <a:off x="4643438" y="1428736"/>
            <a:ext cx="4000528" cy="4857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Земные подвиги. Невский и новгородцы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Великий Новгород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Великий Новгород  стал для  князя  Александра родным.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1236 году  назначен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князем.Новгородский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народ тоже признал его, но случилось это е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сразу.Понадобилось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много сил и терпения. Это было подвигом.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VNuC4NW_elk_thumb[1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357298"/>
            <a:ext cx="442435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43296" cy="6556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Невский -дипломат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620" y="273050"/>
            <a:ext cx="4829180" cy="585311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Александр Невский был хорошим дипломатом. Около 1251 года Александр заключил договор между Новгородом и Норвегией об урегулировании пограничных споров и разграничении в сборе дани В 1260 году -договор о торговле с «Готским берегом» (Готландом), Любеком и немецкими городами. Этот договор сыграл важную роль в истории русско-немецких отношений.  Это было подвигом.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D:\1460142531_0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3316362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Земные подвиги князя Александра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/>
              <a:t>Александр пресёк попытку  католиков насадить свою веру. Папа Иннокентий IV послал к Невскому своих кардиналов,  которые вынуждены были уйти  не солоно хлебавши. . Он укреплял православную веру</a:t>
            </a:r>
          </a:p>
          <a:p>
            <a:endParaRPr lang="ru-RU" sz="2400" dirty="0"/>
          </a:p>
        </p:txBody>
      </p:sp>
      <p:pic>
        <p:nvPicPr>
          <p:cNvPr id="5" name="Содержимое 4" descr="D:\AN0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2400" y="2127250"/>
            <a:ext cx="3175000" cy="36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561</TotalTime>
  <Words>543</Words>
  <Application>Microsoft Office PowerPoint</Application>
  <PresentationFormat>Экран (4:3)</PresentationFormat>
  <Paragraphs>55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 Жизнь Александра Невского – подвиг борьбы и смирения</vt:lpstr>
      <vt:lpstr>Слайд 2</vt:lpstr>
      <vt:lpstr>Роль Александра Невского в истории Руси</vt:lpstr>
      <vt:lpstr>Историческая обстановка накануне княжения Александра Невского</vt:lpstr>
      <vt:lpstr>Начало княжения</vt:lpstr>
      <vt:lpstr>На службу Отечеству</vt:lpstr>
      <vt:lpstr> Земные подвиги. Невский и новгородцы</vt:lpstr>
      <vt:lpstr>Невский -дипломат</vt:lpstr>
      <vt:lpstr>Земные подвиги князя Александра</vt:lpstr>
      <vt:lpstr>Подвиг смирения во имя Родины</vt:lpstr>
      <vt:lpstr>Слайд 11</vt:lpstr>
      <vt:lpstr>Ратные подвиги Александра Невского</vt:lpstr>
      <vt:lpstr>Слайд 13</vt:lpstr>
      <vt:lpstr>Ратный подвиг</vt:lpstr>
      <vt:lpstr>Невский наносит удар в лицо шведу Биргеру</vt:lpstr>
      <vt:lpstr>Ратные подвиги Невского</vt:lpstr>
      <vt:lpstr>Победное шествие Невского по Пскову</vt:lpstr>
      <vt:lpstr>Знаменитое Ледовое побоище</vt:lpstr>
      <vt:lpstr>Слайд 19</vt:lpstr>
      <vt:lpstr>Боевая Дружина</vt:lpstr>
      <vt:lpstr>Значение победы для Руси</vt:lpstr>
      <vt:lpstr>О Невском</vt:lpstr>
      <vt:lpstr>Слайд 23</vt:lpstr>
      <vt:lpstr>Имя  его  бессмертно!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Admin</cp:lastModifiedBy>
  <cp:revision>54</cp:revision>
  <dcterms:created xsi:type="dcterms:W3CDTF">2016-01-18T19:20:57Z</dcterms:created>
  <dcterms:modified xsi:type="dcterms:W3CDTF">2018-10-28T14:08:05Z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568978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