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57" r:id="rId4"/>
    <p:sldId id="26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4" r:id="rId14"/>
    <p:sldId id="265" r:id="rId15"/>
    <p:sldId id="261" r:id="rId16"/>
    <p:sldId id="266" r:id="rId17"/>
    <p:sldId id="293" r:id="rId18"/>
    <p:sldId id="262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3" r:id="rId28"/>
    <p:sldId id="286" r:id="rId29"/>
    <p:sldId id="287" r:id="rId30"/>
    <p:sldId id="292" r:id="rId31"/>
    <p:sldId id="291" r:id="rId32"/>
    <p:sldId id="285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8" autoAdjust="0"/>
    <p:restoredTop sz="94660"/>
  </p:normalViewPr>
  <p:slideViewPr>
    <p:cSldViewPr>
      <p:cViewPr>
        <p:scale>
          <a:sx n="50" d="100"/>
          <a:sy n="50" d="100"/>
        </p:scale>
        <p:origin x="-19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B662C7-E431-4E6D-820A-27C571E4805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B80385-C2A9-496D-9487-487497A6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ОМАШНИЙ\Pictures\devyatiy-val_20130211_1940254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496"/>
            <a:ext cx="4431964" cy="2957527"/>
          </a:xfrm>
          <a:prstGeom prst="rect">
            <a:avLst/>
          </a:prstGeom>
          <a:noFill/>
        </p:spPr>
      </p:pic>
      <p:pic>
        <p:nvPicPr>
          <p:cNvPr id="1028" name="Picture 4" descr="C:\Users\ДОМАШНИЙ\Pictures\0028-028-Poslednij-den-Pompei.jpg"/>
          <p:cNvPicPr>
            <a:picLocks noChangeAspect="1" noChangeArrowheads="1"/>
          </p:cNvPicPr>
          <p:nvPr/>
        </p:nvPicPr>
        <p:blipFill>
          <a:blip r:embed="rId3"/>
          <a:srcRect t="7960" b="6468"/>
          <a:stretch>
            <a:fillRect/>
          </a:stretch>
        </p:blipFill>
        <p:spPr bwMode="auto">
          <a:xfrm>
            <a:off x="357158" y="1285860"/>
            <a:ext cx="4786346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129590" cy="88579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Композиция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43512"/>
            <a:ext cx="9429816" cy="12858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7200" dirty="0" smtClean="0"/>
              <a:t>Правила, приемы и средства 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71660"/>
            <a:ext cx="74676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coollib.com/i/81/149681/pic_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519636" cy="359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371474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29652" cy="57150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effectLst/>
              </a:rPr>
              <a:t>Замкнутая, закрытая, статичная композиция</a:t>
            </a:r>
            <a:endParaRPr lang="ru-RU" sz="1800" dirty="0">
              <a:effectLst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33050" y="857232"/>
            <a:ext cx="8282354" cy="92869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Для передачи образа чего-то неподвижного, устойчивого подойдет замкнутая, закрытая, статичная композиция. Основные направления линий стягиваются к центру. Построение ее по форме круга, квадрата, прямоугольника с учетом симметрии дает необходимое решение.</a:t>
            </a:r>
          </a:p>
          <a:p>
            <a:pPr algn="l"/>
            <a:endParaRPr lang="ru-RU" dirty="0"/>
          </a:p>
        </p:txBody>
      </p:sp>
      <p:pic>
        <p:nvPicPr>
          <p:cNvPr id="4" name="Содержимое 3" descr="http://coollib.com/i/81/149681/pic_21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30956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575072" cy="451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5000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   Открытая композиция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186766" cy="13573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Если вам необходимо нарисовать панорамный пейзаж, показать большой простор, то не следует его перегораживать с боков, ограничивать какими-либо деревьями или зданиями, а лучше сделать уходящим за пределы рамы. Это тип открытой композиции. Основные направления линий из центра</a:t>
            </a:r>
            <a:endParaRPr lang="ru-RU" dirty="0"/>
          </a:p>
        </p:txBody>
      </p:sp>
      <p:pic>
        <p:nvPicPr>
          <p:cNvPr id="4" name="Рисунок 3" descr="http://coollib.com/i/81/149681/pic_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364268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3746838" cy="364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6309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Передача</a:t>
            </a:r>
            <a:r>
              <a:rPr lang="ru-RU" dirty="0" smtClean="0"/>
              <a:t> движения (динамика)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21431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Правило передачи движения:</a:t>
            </a:r>
          </a:p>
          <a:p>
            <a:r>
              <a:rPr lang="ru-RU" dirty="0" smtClean="0"/>
              <a:t>– если на картине используются одна или несколько диагональных линий, то изображение будет казаться более динамичным.</a:t>
            </a:r>
          </a:p>
          <a:p>
            <a:r>
              <a:rPr lang="ru-RU" dirty="0" smtClean="0"/>
              <a:t>– эффект движения можно создать, если оставить свободное пространство перед движущимся объектом (ил. 44);</a:t>
            </a:r>
          </a:p>
          <a:p>
            <a:r>
              <a:rPr lang="ru-RU" dirty="0" smtClean="0"/>
              <a:t>– для передачи движения следует выбирать определенный его момент, который наиболее ярко отражает характер движения, является его кульминацией.</a:t>
            </a:r>
          </a:p>
          <a:p>
            <a:endParaRPr lang="ru-RU" dirty="0"/>
          </a:p>
        </p:txBody>
      </p:sp>
      <p:pic>
        <p:nvPicPr>
          <p:cNvPr id="4" name="Рисунок 3" descr="http://coollib.com/i/81/149681/pic_6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Передача покоя (статика)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467600" cy="228601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Правило передачи покоя:</a:t>
            </a:r>
          </a:p>
          <a:p>
            <a:r>
              <a:rPr lang="ru-RU" dirty="0" smtClean="0"/>
              <a:t>– если на картине отсутствуют диагональные направления;</a:t>
            </a:r>
          </a:p>
          <a:p>
            <a:r>
              <a:rPr lang="ru-RU" dirty="0" smtClean="0"/>
              <a:t>– если перед движущимся объектом нет свободного пространства ;</a:t>
            </a:r>
          </a:p>
          <a:p>
            <a:r>
              <a:rPr lang="ru-RU" dirty="0" smtClean="0"/>
              <a:t>– если объекты изображены в спокойных (статичных) позах, нет кульминации действии;</a:t>
            </a:r>
          </a:p>
          <a:p>
            <a:r>
              <a:rPr lang="ru-RU" dirty="0" smtClean="0"/>
              <a:t>– если композиция является симметричной, уравновешенной или образует простые геометрические схемы (треугольник, круг, овал, квадрат, прямоугольник), то она считается статичной.</a:t>
            </a:r>
          </a:p>
          <a:p>
            <a:endParaRPr lang="ru-RU" dirty="0"/>
          </a:p>
        </p:txBody>
      </p:sp>
      <p:pic>
        <p:nvPicPr>
          <p:cNvPr id="5" name="Рисунок 4" descr="http://coollib.com/i/81/149681/pic_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4143404" cy="307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ollib.com/i/81/149681/pic_7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71744"/>
            <a:ext cx="3143272" cy="408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Контраст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20717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dirty="0"/>
              <a:t>Контраст как универсальное средство помогает создать яркое и выразительное произведение. Леонардо да Винчи в «Трактате о живописи» говорил о необходимости использовать контрасты величин (высокого с низким, большого с маленьким, толстого с тонким), фактур, материалов, объема, плоскости и др.</a:t>
            </a:r>
          </a:p>
          <a:p>
            <a:pPr>
              <a:buNone/>
            </a:pPr>
            <a:r>
              <a:rPr lang="ru-RU" sz="1900" dirty="0"/>
              <a:t>Тональный и цветовой контрасты используются в процессе создания произведений графики и живописи любого жанра</a:t>
            </a:r>
            <a:r>
              <a:rPr lang="ru-RU" sz="19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coollib.com/i/81/149681/pic_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2769235" cy="323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5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88" y="1214422"/>
            <a:ext cx="3889375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Users\ДОМАШНИЙ\Pictures\4786205-R3L8T8D-650-1396733811-62829b3372591c91b7429bf6b0ed21d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894" y="3000372"/>
            <a:ext cx="483909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" y="0"/>
            <a:ext cx="9144064" cy="6540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Правило золотого сечения (одной трети)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1"/>
            <a:ext cx="9144000" cy="1000132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/>
              <a:t>: Наиболее важный элемент изображения располагается в соответствии с пропорцией золотого сечения, то есть примерно на расстоянии 1/3 от целого.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coollib.com/i/81/149681/pic_8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2428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Users\ДОМАШНИЙ\Pictures\shishkin_medved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3571900" cy="2678925"/>
          </a:xfrm>
          <a:prstGeom prst="rect">
            <a:avLst/>
          </a:prstGeom>
          <a:noFill/>
        </p:spPr>
      </p:pic>
      <p:pic>
        <p:nvPicPr>
          <p:cNvPr id="14338" name="Picture 2" descr="C:\Users\ДОМАШНИЙ\Pictures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14422"/>
            <a:ext cx="2990850" cy="2143125"/>
          </a:xfrm>
          <a:prstGeom prst="rect">
            <a:avLst/>
          </a:prstGeom>
          <a:noFill/>
        </p:spPr>
      </p:pic>
      <p:pic>
        <p:nvPicPr>
          <p:cNvPr id="14339" name="Picture 3" descr="C:\Users\ДОМАШНИЙ\Pictures\337068_html_m52bc06c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8"/>
            <a:ext cx="3853867" cy="2590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828668"/>
          </a:xfrm>
        </p:spPr>
        <p:txBody>
          <a:bodyPr/>
          <a:lstStyle/>
          <a:p>
            <a:endParaRPr lang="ru-RU"/>
          </a:p>
        </p:txBody>
      </p:sp>
      <p:pic>
        <p:nvPicPr>
          <p:cNvPr id="49154" name="Picture 2" descr="http://2.bp.blogspot.com/-u1b5KDqZojI/UPYBAZshhdI/AAAAAAAARwo/SK_H5e8SLkI/s1600/Mona%20Lisa%20Golden%20s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01056" cy="637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Передача ритма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22860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Ритм – это чередование каких-либо элементов в определенной последовательности.</a:t>
            </a:r>
          </a:p>
          <a:p>
            <a:pPr>
              <a:buNone/>
            </a:pPr>
            <a:r>
              <a:rPr lang="ru-RU" dirty="0" smtClean="0"/>
              <a:t>          В живописи, графике, скульптуре, декоративном искусстве ритм присутствует как одно из важнейших выразительных средств композиции, участвуя не только в построении изображения, но и зачастую придавая содержанию определенную эмоциональность. Почему же ритм передает движение? Это связано с особенностью нашего зрения. Взгляд, переходя от одного изобразительного элемента к другому, ему подобному, сам как бы участвует в движении. Например, когда мы смотрим на волны, переводя взгляд от одной волны к другой, создается иллюзия их движения.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coollib.com/i/81/149681/pic_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57694"/>
            <a:ext cx="20478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5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429132"/>
            <a:ext cx="288003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ollib.com/i/81/149681/pic_6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500570"/>
            <a:ext cx="1639250" cy="19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Передача симметрии и асимметрии в композиции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coollib.com/i/81/149681/pic_8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ollib.com/i/81/149681/pic_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929066"/>
            <a:ext cx="372490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oollib.com/i/81/149681/pic_9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501090" cy="15001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</a:t>
            </a:r>
            <a:r>
              <a:rPr lang="ru-RU" sz="2800" b="1" dirty="0" smtClean="0"/>
              <a:t>Для общего представления о композиции в изобразительном искусстве необходимо знать следующее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Композиции </a:t>
            </a:r>
            <a:r>
              <a:rPr lang="ru-RU" b="1" dirty="0"/>
              <a:t>бывают станковые, декоративные, монументально-декоративные, монументально-скульптурные, театрально-декорационные, объемно-пространственные. </a:t>
            </a: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Существуют </a:t>
            </a:r>
            <a:r>
              <a:rPr lang="ru-RU" b="1" dirty="0"/>
              <a:t>композиции предметов прикладного искусства и дизайна. </a:t>
            </a: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К </a:t>
            </a:r>
            <a:r>
              <a:rPr lang="ru-RU" b="1" dirty="0"/>
              <a:t>станковым относятся композиции в графическом, скульптурном и живописном исполнении. Это портреты, пейзажи, картины сюжетного характера, гравюры, эстампы, литографии и скульптурные композиции. </a:t>
            </a: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К </a:t>
            </a:r>
            <a:r>
              <a:rPr lang="ru-RU" b="1" dirty="0"/>
              <a:t>декоративным и декоративно-прикладным композициям относятся всевозможные эскизы росписей по ткани, стеклу, фарфору, дереву, керамике, резьбы по дереву и многое другое. </a:t>
            </a: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К </a:t>
            </a:r>
            <a:r>
              <a:rPr lang="ru-RU" b="1" dirty="0"/>
              <a:t>монументально-декоративным - мозаика, сграффито, панно, витражи, скульптурные рельефы и др. </a:t>
            </a: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К </a:t>
            </a:r>
            <a:r>
              <a:rPr lang="ru-RU" b="1" dirty="0"/>
              <a:t>театрально-декоративным - эскизы и панно к спектаклям и постановкам, эскизы декораций и костюмов</a:t>
            </a:r>
            <a:r>
              <a:rPr lang="ru-RU" b="1" dirty="0" smtClean="0"/>
              <a:t>. </a:t>
            </a:r>
            <a:r>
              <a:rPr lang="ru-RU" b="1" dirty="0"/>
              <a:t>К объемно-пространственным - архитектурные объекты и сооружения, дизайн интерьера и экстерьера, а также архитектурно-скульптурные композиции. Композиции предметов прикладного искусства - дизайн стекла, металла, мебели, промышленный дизайн, моделирование одежды и др.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Передача равновесия в композиции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401080" cy="264320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marL="0" indent="361950">
              <a:buNone/>
            </a:pPr>
            <a:r>
              <a:rPr lang="ru-RU" dirty="0" smtClean="0"/>
              <a:t>В симметричной композиции все ее части уравновешены, асимметричная композиция может быть уравновешенной и неуравновешенной. Большое светлое пятно можно уравновесить маленьким темным. Много маленьких по размеру пятен можно уравновесить одним большим. Вариантов множество: уравновешиваются части по массе, тону и цвету. Равновесие может касаться как самих фигур, так и пространств между ними. С помощью специальных упражнений возможно развить у себя чувство равновесия композиции, научиться уравновешивать большие и малые величины, светлое и темное, разнообразные силуэты и цветовые пятна</a:t>
            </a:r>
            <a:endParaRPr lang="ru-RU" dirty="0"/>
          </a:p>
        </p:txBody>
      </p:sp>
      <p:pic>
        <p:nvPicPr>
          <p:cNvPr id="5" name="Рисунок 4" descr="http://coollib.com/i/81/149681/pic_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310388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ollib.com/i/81/149681/pic_1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85908"/>
            <a:ext cx="7467600" cy="92869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43966" cy="20002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Здесь полезно будет вспомнить свой опыт нахождения равновесия на качелях. Каждый без труда сообразит, что одного подростка можно уравновесить, если посадить на другой конец качелей двух малышей. А малыш может кататься даже со взрослым, который сядет не на край качелей, а ближе к центру. Такой же эксперимент можно проделать с весами. Подобные сравнения помогают уравновесить разные части картины по размеру, тону и цвету для достижения гармонии, то есть найти равновесие в композиции</a:t>
            </a:r>
            <a:endParaRPr lang="ru-RU" dirty="0"/>
          </a:p>
        </p:txBody>
      </p:sp>
      <p:pic>
        <p:nvPicPr>
          <p:cNvPr id="4" name="Рисунок 3" descr="http://coollib.com/i/81/149681/pic_1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1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71594"/>
            <a:ext cx="7467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7467600" cy="10001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Рассмотрим рисунки на этой странице, с помощью каких средств достигается равновесие в композиции</a:t>
            </a:r>
            <a:endParaRPr lang="ru-RU" dirty="0"/>
          </a:p>
        </p:txBody>
      </p:sp>
      <p:pic>
        <p:nvPicPr>
          <p:cNvPr id="4" name="Рисунок 3" descr="http://coollib.com/i/81/149681/pic_1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500065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1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496"/>
            <a:ext cx="4857784" cy="189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ollib.com/i/81/149681/pic_1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857760"/>
            <a:ext cx="4929222" cy="17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/>
              <a:t>Выделение сюжетно- композиционного центра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472518" cy="2857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что будет главным в картине и как выделить это главное, то есть сюжетно-композиционный центр, который часто также называют «смысловым центром» или «зрительным центром» картины.</a:t>
            </a:r>
          </a:p>
          <a:p>
            <a:pPr>
              <a:buNone/>
            </a:pPr>
            <a:r>
              <a:rPr lang="ru-RU" dirty="0" smtClean="0"/>
              <a:t>             Конечно, в сюжете не все одинаково важно, и второстепенные части подчиняются главному. Центр композиции включает сюжетную завязку, основное действие и главных действующих лиц. Композиционный центр должен, в первую очередь, привлекать внимание. Центр выделяется освещенностью, цветом, укрупнением изображения, контрастами и другими средствами.</a:t>
            </a:r>
          </a:p>
          <a:p>
            <a:endParaRPr lang="ru-RU" dirty="0"/>
          </a:p>
        </p:txBody>
      </p:sp>
      <p:pic>
        <p:nvPicPr>
          <p:cNvPr id="4" name="Рисунок 3" descr="http://coollib.com/i/81/149681/pic_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4250055" cy="27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43032"/>
            <a:ext cx="7467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686800" cy="2071701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        Рассмотрим картину Веласкеса «</a:t>
            </a:r>
            <a:r>
              <a:rPr lang="ru-RU" dirty="0" err="1" smtClean="0"/>
              <a:t>Менины</a:t>
            </a:r>
            <a:r>
              <a:rPr lang="ru-RU" dirty="0" smtClean="0"/>
              <a:t>» и ее схему (ил. 58-59). Один композиционный центр картины – юная инфанта. К ней с двух сторон склонились фрейлины – </a:t>
            </a:r>
            <a:r>
              <a:rPr lang="ru-RU" dirty="0" err="1" smtClean="0"/>
              <a:t>менины</a:t>
            </a:r>
            <a:r>
              <a:rPr lang="ru-RU" dirty="0" smtClean="0"/>
              <a:t>. В геометрическом центре полотна находятся два пятна одинаковой формы и одинакового размера, но контрастирующие между собой. Они противоположны, как день и ночь. Оба они – один белый, другой черный – выходы во внешний мир. Это – другой композиционный центр картины.</a:t>
            </a:r>
          </a:p>
          <a:p>
            <a:r>
              <a:rPr lang="ru-RU" dirty="0" smtClean="0"/>
              <a:t>       Один выход – самая настоящая дверь во внешний мир, солнцем нам даруемый свет. Другой – это зеркало, в котором отражается королевская чета. Этот выход можно воспринимать как выход в другой свет – светское общество. Контраст светлого и темного начал в картине можно воспринимать как спор между владыкой и художником или, может быть, противопоставление искусства – суете, духовной независимости – раболепию.</a:t>
            </a:r>
          </a:p>
          <a:p>
            <a:r>
              <a:rPr lang="ru-RU" dirty="0" smtClean="0"/>
              <a:t>Разумеется, светлое начало представлено на картине в полный рост – фигурой художника, он весь растворился в творчестве. Это – автопортрет Веласкеса. Но за его спиной в глазах короля, в темной фигуре гофмаршала в проеме двери ощущаются давящие мрачные силы.</a:t>
            </a:r>
          </a:p>
          <a:p>
            <a:endParaRPr lang="ru-RU" dirty="0"/>
          </a:p>
        </p:txBody>
      </p:sp>
      <p:pic>
        <p:nvPicPr>
          <p:cNvPr id="4" name="Рисунок 3" descr="http://coollib.com/i/81/149681/pic_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2878778" cy="387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68"/>
            <a:ext cx="3154060" cy="37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536"/>
            <a:ext cx="7467600" cy="11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7467600" cy="22860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  Группа лиц, изображенная художником, достаточно многочисленна, чтобы зритель, обладающий воображением, получил любое количество пар, связанных сходством или контрастом: художник и король, придворные и элита, красота и уродство, дитя и родители, люди и животные.</a:t>
            </a:r>
          </a:p>
          <a:p>
            <a:r>
              <a:rPr lang="ru-RU" dirty="0" smtClean="0"/>
              <a:t>       На одной картине может быть использовано сразу несколько способов выделения главного. Например, применяя прием «изоляции» – изображая главное в отрыве от остальных предметов, выделяя его размером и цветом,- можно добиться построения оригинальной композиции.</a:t>
            </a:r>
          </a:p>
          <a:p>
            <a:r>
              <a:rPr lang="ru-RU" dirty="0" smtClean="0"/>
              <a:t>        Важно, чтобы все приемы выделения сюжетно-композиционного центра применялись бы не формально, а для раскрытия наилучшим образом замысла художника и содержания произведения.</a:t>
            </a:r>
          </a:p>
          <a:p>
            <a:endParaRPr lang="ru-RU" dirty="0"/>
          </a:p>
        </p:txBody>
      </p:sp>
      <p:pic>
        <p:nvPicPr>
          <p:cNvPr id="4" name="Рисунок 3" descr="http://coollib.com/i/81/149681/pic_8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47863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7467600" cy="1571636"/>
          </a:xfrm>
        </p:spPr>
        <p:txBody>
          <a:bodyPr/>
          <a:lstStyle/>
          <a:p>
            <a:pPr algn="ctr"/>
            <a:r>
              <a:rPr lang="ru-RU" sz="3600" dirty="0" smtClean="0"/>
              <a:t>Пространство</a:t>
            </a:r>
            <a:r>
              <a:rPr lang="ru-RU" dirty="0" smtClean="0"/>
              <a:t> </a:t>
            </a:r>
            <a:r>
              <a:rPr lang="ru-RU" sz="3600" dirty="0" smtClean="0"/>
              <a:t>картины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43932" cy="2000264"/>
          </a:xfrm>
        </p:spPr>
        <p:txBody>
          <a:bodyPr>
            <a:normAutofit fontScale="40000" lnSpcReduction="20000"/>
          </a:bodyPr>
          <a:lstStyle/>
          <a:p>
            <a:pPr marL="0" indent="182563">
              <a:buNone/>
            </a:pPr>
            <a:r>
              <a:rPr lang="ru-RU" dirty="0" smtClean="0"/>
              <a:t>В качестве примера композиционного построения картины рассмотрим полотно Веласкеса «Сдача Бреды» (ил. 14-19). Это – одна из наиболее ясно читаемых композиций, благодаря четкому распределению масс, чередованию темных и светлых пятен. Сюжетно-композиционный центр совпадает с центром холста. Две фигуры, расположенные в центре, нарисованы на фоне дали. Голова человека, подающего ключи от крепости, подчеркивается большим белым воротником, выразительно передан силуэт правой руки с ключом. Его полусогнутая поза говорит о необходимости сдаться на милость победителя.</a:t>
            </a:r>
          </a:p>
          <a:p>
            <a:pPr marL="0" indent="182563">
              <a:buNone/>
            </a:pPr>
            <a:r>
              <a:rPr lang="ru-RU" dirty="0" smtClean="0"/>
              <a:t>Фигура человека, принимающего ключи, написана на светлом фоне пейзажа. Его лицо выглядит светлым пятном на темном фоне, оно обрамлено темными волосами и светлым воротником. Везде контрасты и противопоставления. Шарф, диагонально перевязывающий костюм, и силуэт лошади справа позволяют подчеркнуть одну из диагоналей картины.</a:t>
            </a:r>
          </a:p>
          <a:p>
            <a:pPr marL="0" indent="182563">
              <a:buNone/>
            </a:pPr>
            <a:r>
              <a:rPr lang="ru-RU" dirty="0" smtClean="0"/>
              <a:t>Другую диагональ полотна образуют знамя, положение рук центральных фигур и оружие в левом углу картины.</a:t>
            </a:r>
          </a:p>
          <a:p>
            <a:endParaRPr lang="ru-RU" dirty="0"/>
          </a:p>
        </p:txBody>
      </p:sp>
      <p:pic>
        <p:nvPicPr>
          <p:cNvPr id="4" name="Рисунок 3" descr="http://coollib.com/i/81/149681/pic_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172585" cy="354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2722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Плановость в композиции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7467600" cy="1285883"/>
          </a:xfrm>
        </p:spPr>
        <p:txBody>
          <a:bodyPr>
            <a:normAutofit fontScale="55000" lnSpcReduction="20000"/>
          </a:bodyPr>
          <a:lstStyle/>
          <a:p>
            <a:pPr marL="0" indent="36513">
              <a:buNone/>
            </a:pPr>
            <a:r>
              <a:rPr lang="ru-RU" dirty="0" smtClean="0"/>
              <a:t>    Композиционное пространство состоит из нескольких планов с перспективой дали.</a:t>
            </a:r>
          </a:p>
          <a:p>
            <a:pPr marL="0" indent="36513">
              <a:buNone/>
            </a:pPr>
            <a:r>
              <a:rPr lang="ru-RU" dirty="0" smtClean="0"/>
              <a:t>    Интересных находок в композиции много. Можно дальше разбирать каждый элемент и убедиться в том, что художник руководствовался в передаче характеров принципом цельности в разнообразии.</a:t>
            </a:r>
          </a:p>
          <a:p>
            <a:endParaRPr lang="ru-RU" dirty="0"/>
          </a:p>
        </p:txBody>
      </p:sp>
      <p:pic>
        <p:nvPicPr>
          <p:cNvPr id="4" name="Рисунок 3" descr="http://coollib.com/i/81/149681/pic_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5857916" cy="39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Целостность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3"/>
            <a:ext cx="9144000" cy="250032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– ни одна часть композиции не может быть изъята или заменена без ущерба для целого;</a:t>
            </a:r>
          </a:p>
          <a:p>
            <a:pPr>
              <a:buNone/>
            </a:pPr>
            <a:r>
              <a:rPr lang="ru-RU" dirty="0" smtClean="0"/>
              <a:t>      – части не могут меняться местами без ущерба для целого;</a:t>
            </a:r>
          </a:p>
          <a:p>
            <a:pPr>
              <a:buNone/>
            </a:pPr>
            <a:r>
              <a:rPr lang="ru-RU" dirty="0" smtClean="0"/>
              <a:t>      – ни один новый элемент не может быть присоединен к композиции без ущерба для целого</a:t>
            </a:r>
          </a:p>
          <a:p>
            <a:pPr>
              <a:buNone/>
            </a:pPr>
            <a:r>
              <a:rPr lang="ru-RU" dirty="0" smtClean="0"/>
              <a:t>           И действительно, если попробовать в картинах П. Брейгеля Старшего «Охотники на </a:t>
            </a:r>
            <a:r>
              <a:rPr lang="ru-RU" dirty="0" err="1" smtClean="0"/>
              <a:t>снегучто-либо</a:t>
            </a:r>
            <a:r>
              <a:rPr lang="ru-RU" dirty="0" smtClean="0"/>
              <a:t> изменить, например размер холста, соотношение темных и светлых пятен, количество фигур, высоту линии горизонта и т. п., целостность композиции сразу разрушается, равновесие частей утрачивается.</a:t>
            </a:r>
          </a:p>
          <a:p>
            <a:pPr>
              <a:buNone/>
            </a:pPr>
            <a:r>
              <a:rPr lang="ru-RU" dirty="0" smtClean="0"/>
              <a:t>           Не случайно в качестве примеров предложено рассмотреть такие разные по живописной манере произведения. Отсутствие возможности внести изменения в законченную картину подтверждает силу действия законов и правил композиции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coollib.com/i/81/149681/pic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86058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oollib.com/i/81/149681/pic_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45720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Цвет в композиции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-928717"/>
            <a:ext cx="7467600" cy="42862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41986" name="Picture 2" descr="C:\Users\ДОМАШНИЙ\Pictures\4785805-R3L8T8D-650-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2963917" cy="2357454"/>
          </a:xfrm>
          <a:prstGeom prst="rect">
            <a:avLst/>
          </a:prstGeom>
          <a:noFill/>
        </p:spPr>
      </p:pic>
      <p:pic>
        <p:nvPicPr>
          <p:cNvPr id="5" name="Рисунок 4" descr="http://coollib.com/i/81/149681/pic_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43380"/>
            <a:ext cx="3214710" cy="22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ДОМАШНИЙ\Pictures\devyatiy-val_20130211_19402541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000108"/>
            <a:ext cx="4389152" cy="2928958"/>
          </a:xfrm>
          <a:prstGeom prst="rect">
            <a:avLst/>
          </a:prstGeom>
          <a:noFill/>
        </p:spPr>
      </p:pic>
      <p:pic>
        <p:nvPicPr>
          <p:cNvPr id="41988" name="Picture 4" descr="C:\Users\ДОМАШНИЙ\Pictures\__1917-v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14686"/>
            <a:ext cx="4103694" cy="3127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11288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800" dirty="0" smtClean="0"/>
              <a:t>Понятие «композиция» в станковом изобразительном искусстве можно рассматривать в двух планах.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dirty="0" smtClean="0"/>
              <a:t>В первом плане определение композиции охватывает произведения искусства, выполненные с натуры, в которых художник изображает видимые объекты, как правило, не меняя положения одного предмета относительно другого. В этом смысле можно дать такое определение: </a:t>
            </a:r>
            <a:br>
              <a:rPr lang="ru-RU" dirty="0" smtClean="0"/>
            </a:br>
            <a:r>
              <a:rPr lang="ru-RU" b="1" dirty="0" smtClean="0"/>
              <a:t>композиция - это умение удачно найти точку и уровень зрения рисующего, наиболее целесообразно расположить все изображаемое в формате с учетом перспективного, светотеневого и цветового решений, с выделением главного так, чтобы были достигнуты цельность и выразительность работы, ясность восприятия замысла зрителем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363538">
              <a:buNone/>
            </a:pPr>
            <a:r>
              <a:rPr lang="ru-RU" dirty="0" smtClean="0"/>
              <a:t>Во втором плане Если </a:t>
            </a:r>
            <a:r>
              <a:rPr lang="ru-RU" dirty="0"/>
              <a:t>же художник, рисуя с натуры предметы или фигуры людей, изображает их в порядке, не соответствующем натуре, или выполняет зарисовки по памяти, по воображению, то принято говорить о сочинении, «составлении» картины, т. е. о создании композиции в более широком смысле слова. Здесь </a:t>
            </a:r>
            <a:r>
              <a:rPr lang="ru-RU" b="1" dirty="0"/>
              <a:t>композиция понимается как процесс сочинения художественного произведения с использованием своеобразного комплекса средств раскрытия содержания и замысла.</a:t>
            </a:r>
            <a:r>
              <a:rPr lang="ru-RU" dirty="0"/>
              <a:t> Ей присущи объективно существующие закономерности и принципы. Продуманная композиция способствует целостному, жизненно правдивому решению замысла, полному образно-пластическому выражению содержания и формы; она является сосредоточием идейно-творческого начала в изобразительном искусстве и обладает свойством глубоко, внутренне убедительно показать явление в художественных образах.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Светотень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-1785974"/>
            <a:ext cx="7467600" cy="142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ДОМАШНИЙ\Pictures\108642267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422" y="3643314"/>
            <a:ext cx="4495578" cy="3000396"/>
          </a:xfrm>
          <a:prstGeom prst="rect">
            <a:avLst/>
          </a:prstGeom>
          <a:noFill/>
        </p:spPr>
      </p:pic>
      <p:pic>
        <p:nvPicPr>
          <p:cNvPr id="43012" name="Picture 4" descr="C:\Users\ДОМАШНИЙ\Pictures\post-44064-1289330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901414" cy="3529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0001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Декоративность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-1785975"/>
            <a:ext cx="7467600" cy="857257"/>
          </a:xfrm>
        </p:spPr>
        <p:txBody>
          <a:bodyPr/>
          <a:lstStyle/>
          <a:p>
            <a:endParaRPr lang="ru-RU"/>
          </a:p>
        </p:txBody>
      </p:sp>
      <p:pic>
        <p:nvPicPr>
          <p:cNvPr id="44034" name="Picture 2" descr="C:\Users\ДОМАШНИЙ\Pictures\c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892951"/>
            <a:ext cx="2079166" cy="2786082"/>
          </a:xfrm>
          <a:prstGeom prst="rect">
            <a:avLst/>
          </a:prstGeom>
          <a:noFill/>
        </p:spPr>
      </p:pic>
      <p:pic>
        <p:nvPicPr>
          <p:cNvPr id="44035" name="Picture 3" descr="C:\Users\ДОМАШНИЙ\Pictures\givopi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19" y="4079556"/>
            <a:ext cx="5297121" cy="2594752"/>
          </a:xfrm>
          <a:prstGeom prst="rect">
            <a:avLst/>
          </a:prstGeom>
          <a:noFill/>
        </p:spPr>
      </p:pic>
      <p:pic>
        <p:nvPicPr>
          <p:cNvPr id="44036" name="Picture 4" descr="C:\Users\ДОМАШНИЙ\Pictures\naturm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886447"/>
            <a:ext cx="1915820" cy="2684770"/>
          </a:xfrm>
          <a:prstGeom prst="rect">
            <a:avLst/>
          </a:prstGeom>
          <a:noFill/>
        </p:spPr>
      </p:pic>
      <p:pic>
        <p:nvPicPr>
          <p:cNvPr id="44037" name="Picture 5" descr="C:\Users\ДОМАШНИЙ\Pictures\post-326160-12989233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1012" y="894112"/>
            <a:ext cx="2043076" cy="267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Практическая работа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401080" cy="8572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Выполните упражнение – композицию, составленную из линий, точек и геометрических фигур, превратите в образную композицию, сохраняя найденные композиционные соотношения фигур</a:t>
            </a:r>
            <a:endParaRPr lang="ru-RU" dirty="0"/>
          </a:p>
        </p:txBody>
      </p:sp>
      <p:pic>
        <p:nvPicPr>
          <p:cNvPr id="4" name="Рисунок 3" descr="http://coollib.com/i/81/149681/pic_2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0968"/>
            <a:ext cx="83582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Практическая работа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" y="980728"/>
            <a:ext cx="8329642" cy="806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Составить композицию на основе точки и двух </a:t>
            </a:r>
            <a:r>
              <a:rPr lang="ru-RU" dirty="0" smtClean="0"/>
              <a:t>линий. </a:t>
            </a:r>
          </a:p>
          <a:p>
            <a:pPr>
              <a:buNone/>
            </a:pPr>
            <a:r>
              <a:rPr lang="ru-RU" dirty="0" smtClean="0"/>
              <a:t>Выполнить несколько вариантов в тоне (карандашом)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coollib.com/i/81/149681/pic_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32" y="2276872"/>
            <a:ext cx="84296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582594"/>
          </a:xfrm>
        </p:spPr>
        <p:txBody>
          <a:bodyPr>
            <a:norm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равила, приемы и средства композиции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26432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композиционные правила: передачи движения (динамики), покоя (статики), золотого сечения (одной трети).</a:t>
            </a:r>
          </a:p>
          <a:p>
            <a:pPr>
              <a:buNone/>
            </a:pPr>
            <a:r>
              <a:rPr lang="ru-RU" dirty="0" smtClean="0"/>
              <a:t>приемы </a:t>
            </a:r>
            <a:r>
              <a:rPr lang="ru-RU" dirty="0"/>
              <a:t>композиции </a:t>
            </a:r>
            <a:r>
              <a:rPr lang="ru-RU" dirty="0" smtClean="0"/>
              <a:t>: передача </a:t>
            </a:r>
            <a:r>
              <a:rPr lang="ru-RU" dirty="0"/>
              <a:t>ритма, симметрии и асимметрии, равновесия частей композиции и выделение сюжетно-композиционного центра.</a:t>
            </a:r>
          </a:p>
          <a:p>
            <a:pPr>
              <a:buNone/>
            </a:pPr>
            <a:r>
              <a:rPr lang="ru-RU" dirty="0"/>
              <a:t>Средства композиции </a:t>
            </a:r>
            <a:r>
              <a:rPr lang="ru-RU" dirty="0" smtClean="0"/>
              <a:t>: </a:t>
            </a:r>
            <a:r>
              <a:rPr lang="ru-RU" dirty="0"/>
              <a:t>формат, пространство, композиционный центр, равновесие, ритм, контраст, светотень, цвет, декоративность, динамику и статику, симметрию и асимметрию, открытость и замкнутость, целостность. </a:t>
            </a:r>
          </a:p>
        </p:txBody>
      </p:sp>
      <p:pic>
        <p:nvPicPr>
          <p:cNvPr id="4" name="Рисунок 3" descr="http://coollib.com/i/81/149681/pic_1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00438"/>
            <a:ext cx="7215238" cy="318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Формат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Формат бывает вытянутым по вертикали, прямоугольным, квадратным, вытянутым по горизонтали и др. и ее размер.</a:t>
            </a:r>
          </a:p>
          <a:p>
            <a:pPr>
              <a:buNone/>
            </a:pPr>
            <a:r>
              <a:rPr lang="ru-RU" dirty="0" smtClean="0"/>
              <a:t>          Вытянутый вверх формат придает изображению ощущение стройности и возвышенности . Формат в виде прямоугольника, расположенного по горизонтали удобен для изображения эпического действия . Чрезмерное увеличение формата по вертикали превращает изображение в свиток ,</a:t>
            </a:r>
          </a:p>
          <a:p>
            <a:pPr>
              <a:buNone/>
            </a:pPr>
            <a:r>
              <a:rPr lang="ru-RU" dirty="0" smtClean="0"/>
              <a:t>          Чрезмерное увеличение формата по горизонтали диктует применение панорамной или фризовой композиции . При выборе формата следует учитывать, как расположены основные объекты композиции – по горизонтали или вертикали, как развивается действие сюжета – слева направо, в глубину картины или как-то иначе.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000372"/>
            <a:ext cx="371477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Формат</a:t>
            </a:r>
            <a:endParaRPr lang="ru-RU" dirty="0"/>
          </a:p>
        </p:txBody>
      </p:sp>
      <p:pic>
        <p:nvPicPr>
          <p:cNvPr id="4" name="Содержимое 3" descr="http://coollib.com/i/81/149681/pic_1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50032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1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8604"/>
            <a:ext cx="3906836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ollib.com/i/81/149681/pic_1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67030"/>
            <a:ext cx="2150745" cy="649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oollib.com/i/81/149681/pic_11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429132"/>
            <a:ext cx="6426835" cy="191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467600" cy="857256"/>
          </a:xfrm>
        </p:spPr>
        <p:txBody>
          <a:bodyPr/>
          <a:lstStyle/>
          <a:p>
            <a:pPr algn="ctr"/>
            <a:r>
              <a:rPr lang="ru-RU" dirty="0" smtClean="0"/>
              <a:t>Формат </a:t>
            </a:r>
            <a:endParaRPr lang="ru-RU" dirty="0"/>
          </a:p>
        </p:txBody>
      </p:sp>
      <p:pic>
        <p:nvPicPr>
          <p:cNvPr id="4" name="Содержимое 3" descr="http://coollib.com/i/81/149681/pic_12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143248"/>
            <a:ext cx="27146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1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oollib.com/i/81/149681/pic_12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1480"/>
            <a:ext cx="3309620" cy="53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oollib.com/i/81/149681/pic_12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857364"/>
            <a:ext cx="3065145" cy="31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Выразительные композиционные схемы</a:t>
            </a:r>
            <a:endParaRPr lang="ru-RU" dirty="0"/>
          </a:p>
        </p:txBody>
      </p:sp>
      <p:pic>
        <p:nvPicPr>
          <p:cNvPr id="4" name="Содержимое 3" descr="http://coollib.com/i/81/149681/pic_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71660"/>
            <a:ext cx="746760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coollib.com/i/81/149681/pic_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719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ollib.com/i/81/149681/pic_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10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748</TotalTime>
  <Words>1479</Words>
  <Application>Microsoft Office PowerPoint</Application>
  <PresentationFormat>Экран (4:3)</PresentationFormat>
  <Paragraphs>83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Композиция </vt:lpstr>
      <vt:lpstr>       Для общего представления о композиции в изобразительном искусстве необходимо знать следующее </vt:lpstr>
      <vt:lpstr>Понятие «композиция» в станковом изобразительном искусстве можно рассматривать в двух планах.   </vt:lpstr>
      <vt:lpstr>Правила, приемы и средства композиции</vt:lpstr>
      <vt:lpstr>Формат картины</vt:lpstr>
      <vt:lpstr>Формат</vt:lpstr>
      <vt:lpstr>Формат </vt:lpstr>
      <vt:lpstr>Выразительные композиционные схемы</vt:lpstr>
      <vt:lpstr>Презентация PowerPoint</vt:lpstr>
      <vt:lpstr>Презентация PowerPoint</vt:lpstr>
      <vt:lpstr>Замкнутая, закрытая, статичная композиция</vt:lpstr>
      <vt:lpstr>    Открытая композиция</vt:lpstr>
      <vt:lpstr>Передача движения (динамика)</vt:lpstr>
      <vt:lpstr>Передача покоя (статика)</vt:lpstr>
      <vt:lpstr>Контраст </vt:lpstr>
      <vt:lpstr>Правило золотого сечения (одной трети)</vt:lpstr>
      <vt:lpstr>Презентация PowerPoint</vt:lpstr>
      <vt:lpstr>Передача ритма</vt:lpstr>
      <vt:lpstr>Передача симметрии и асимметрии в композиции </vt:lpstr>
      <vt:lpstr>Передача равновесия в композиции </vt:lpstr>
      <vt:lpstr>Презентация PowerPoint</vt:lpstr>
      <vt:lpstr>Презентация PowerPoint</vt:lpstr>
      <vt:lpstr>Выделение сюжетно- композиционного центра </vt:lpstr>
      <vt:lpstr>Презентация PowerPoint</vt:lpstr>
      <vt:lpstr>Презентация PowerPoint</vt:lpstr>
      <vt:lpstr>Пространство картины</vt:lpstr>
      <vt:lpstr>Плановость в композиции</vt:lpstr>
      <vt:lpstr>Целостность </vt:lpstr>
      <vt:lpstr>Цвет в композиции</vt:lpstr>
      <vt:lpstr>Светотень </vt:lpstr>
      <vt:lpstr>Декоративность</vt:lpstr>
      <vt:lpstr>Практическая работа</vt:lpstr>
      <vt:lpstr>Практическая работа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ти</cp:lastModifiedBy>
  <cp:revision>45</cp:revision>
  <dcterms:created xsi:type="dcterms:W3CDTF">2016-04-27T16:09:47Z</dcterms:created>
  <dcterms:modified xsi:type="dcterms:W3CDTF">2021-01-13T11:53:40Z</dcterms:modified>
</cp:coreProperties>
</file>