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0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85A8476-7156-4E91-B4F0-D847A6294E93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F3B682B-0F06-4B86-86D7-E669A7EAE0D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8476-7156-4E91-B4F0-D847A6294E93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682B-0F06-4B86-86D7-E669A7EAE0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8476-7156-4E91-B4F0-D847A6294E93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682B-0F06-4B86-86D7-E669A7EAE0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85A8476-7156-4E91-B4F0-D847A6294E93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F3B682B-0F06-4B86-86D7-E669A7EAE0D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85A8476-7156-4E91-B4F0-D847A6294E93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F3B682B-0F06-4B86-86D7-E669A7EAE0D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8476-7156-4E91-B4F0-D847A6294E93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682B-0F06-4B86-86D7-E669A7EAE0D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8476-7156-4E91-B4F0-D847A6294E93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682B-0F06-4B86-86D7-E669A7EAE0D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5A8476-7156-4E91-B4F0-D847A6294E93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F3B682B-0F06-4B86-86D7-E669A7EAE0D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8476-7156-4E91-B4F0-D847A6294E93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682B-0F06-4B86-86D7-E669A7EAE0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85A8476-7156-4E91-B4F0-D847A6294E93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F3B682B-0F06-4B86-86D7-E669A7EAE0DD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5A8476-7156-4E91-B4F0-D847A6294E93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F3B682B-0F06-4B86-86D7-E669A7EAE0DD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85A8476-7156-4E91-B4F0-D847A6294E93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F3B682B-0F06-4B86-86D7-E669A7EAE0D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«Город художников»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Образовательный проект </a:t>
            </a:r>
          </a:p>
          <a:p>
            <a:r>
              <a:rPr lang="ru-RU" dirty="0" smtClean="0"/>
              <a:t>МАОУ ДО №24 «Детская художественная школа»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7"/>
            <a:ext cx="593225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19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традиций школы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sz="2000" dirty="0"/>
              <a:t>Выпуск грамот, календарей с логотипом школы  и фотографиями работ обучающихся;</a:t>
            </a:r>
          </a:p>
          <a:p>
            <a:endParaRPr lang="ru-RU" sz="2000" dirty="0"/>
          </a:p>
          <a:p>
            <a:r>
              <a:rPr lang="ru-RU" sz="2000" dirty="0"/>
              <a:t>Издание печатной продукции о школе </a:t>
            </a:r>
          </a:p>
          <a:p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245384"/>
              </p:ext>
            </p:extLst>
          </p:nvPr>
        </p:nvGraphicFramePr>
        <p:xfrm>
          <a:off x="899592" y="1916832"/>
          <a:ext cx="3096344" cy="1852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CorelDRAW" r:id="rId3" imgW="5439600" imgH="3255120" progId="CorelDraw.Graphic.16">
                  <p:embed/>
                </p:oleObj>
              </mc:Choice>
              <mc:Fallback>
                <p:oleObj name="CorelDRAW" r:id="rId3" imgW="5439600" imgH="325512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1916832"/>
                        <a:ext cx="3096344" cy="1852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11082"/>
            <a:ext cx="276101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95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Функционирование и развитие </a:t>
            </a:r>
            <a:r>
              <a:rPr lang="ru-RU" dirty="0" smtClean="0"/>
              <a:t>музея и картинной галереи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Развитие материально-технической базы школьного музея и картинной </a:t>
            </a:r>
            <a:r>
              <a:rPr lang="ru-RU" dirty="0" smtClean="0"/>
              <a:t>галереи;</a:t>
            </a:r>
          </a:p>
          <a:p>
            <a:r>
              <a:rPr lang="ru-RU" dirty="0"/>
              <a:t>Пополнение фондов школьного музея материалами исследовательской деятельности учащихся в виде презентаций о художниках города; пополнение предметами старины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540" y="1657036"/>
            <a:ext cx="3122804" cy="443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395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Внешнее взаимодействие – сотрудничество с организациями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Сотрудничество с Артемовским историческим музеем, ЦДБ, ДШИ, обмен информационным и выставочным материалами</a:t>
            </a:r>
          </a:p>
          <a:p>
            <a:r>
              <a:rPr lang="ru-RU" dirty="0" smtClean="0"/>
              <a:t>Организация и проведение творческой акции "Мама, папа, я – творческая семья!" на пленэре;</a:t>
            </a:r>
          </a:p>
          <a:p>
            <a:r>
              <a:rPr lang="ru-RU" dirty="0" smtClean="0"/>
              <a:t>Организация </a:t>
            </a:r>
            <a:r>
              <a:rPr lang="ru-RU" dirty="0"/>
              <a:t>и проведение </a:t>
            </a:r>
            <a:r>
              <a:rPr lang="ru-RU" dirty="0" err="1"/>
              <a:t>селфи</a:t>
            </a:r>
            <a:r>
              <a:rPr lang="ru-RU" dirty="0"/>
              <a:t>-забега, посвященного достопримечательностям  родного города при содействии </a:t>
            </a:r>
            <a:r>
              <a:rPr lang="ru-RU" dirty="0" smtClean="0"/>
              <a:t>СМИ;</a:t>
            </a:r>
          </a:p>
          <a:p>
            <a:r>
              <a:rPr lang="ru-RU" dirty="0"/>
              <a:t>Организация на базе школы городского конкурса миниатюр памяти А. </a:t>
            </a:r>
            <a:r>
              <a:rPr lang="ru-RU" dirty="0" err="1"/>
              <a:t>Сысолятина</a:t>
            </a:r>
            <a:r>
              <a:rPr lang="ru-RU" dirty="0"/>
              <a:t> «Уральский Левша</a:t>
            </a:r>
            <a:r>
              <a:rPr lang="ru-RU" dirty="0" smtClean="0"/>
              <a:t>»;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83" y="1886538"/>
            <a:ext cx="2664183" cy="399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43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Организация и проведение экскурсий в выставочный зал ДХШ для воспитанников детских садов и учащихся школ </a:t>
            </a:r>
            <a:r>
              <a:rPr lang="ru-RU" dirty="0" smtClean="0"/>
              <a:t>района;</a:t>
            </a:r>
          </a:p>
          <a:p>
            <a:r>
              <a:rPr lang="ru-RU" dirty="0"/>
              <a:t>Проведение </a:t>
            </a:r>
            <a:r>
              <a:rPr lang="ru-RU" dirty="0" err="1"/>
              <a:t>профориентационных</a:t>
            </a:r>
            <a:r>
              <a:rPr lang="ru-RU" dirty="0"/>
              <a:t> занятий и презентации школы в ДОУ и ОУ </a:t>
            </a:r>
            <a:r>
              <a:rPr lang="ru-RU" dirty="0" smtClean="0"/>
              <a:t>;</a:t>
            </a:r>
          </a:p>
          <a:p>
            <a:r>
              <a:rPr lang="ru-RU" dirty="0"/>
              <a:t>Проведение мастер-классов для обучающихся, родителей и педагогов школ района в рамках мероприятия «Город художников»; </a:t>
            </a:r>
            <a:endParaRPr lang="ru-RU" dirty="0" smtClean="0"/>
          </a:p>
          <a:p>
            <a:r>
              <a:rPr lang="ru-RU" dirty="0" smtClean="0"/>
              <a:t>Организация </a:t>
            </a:r>
            <a:r>
              <a:rPr lang="ru-RU" dirty="0"/>
              <a:t>выставок работ учащихся школы на базе школ и предприятий  </a:t>
            </a:r>
            <a:r>
              <a:rPr lang="ru-RU" dirty="0" smtClean="0"/>
              <a:t>района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4" y="1556792"/>
            <a:ext cx="3657600" cy="244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G:\Документы Учитель\Изображения\школьное фото\мастер-классы\Традиции и современность  мастер класссы и выставка педагогов\WP_20170505_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17" y="4128781"/>
            <a:ext cx="3677427" cy="20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46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Заключительные мероприятия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1800" dirty="0"/>
              <a:t>Выставка работ к юбилею города на центральной аллее</a:t>
            </a:r>
          </a:p>
          <a:p>
            <a:r>
              <a:rPr lang="ru-RU" sz="1800" dirty="0"/>
              <a:t>Выставка работ к юбилею школы</a:t>
            </a:r>
          </a:p>
          <a:p>
            <a:r>
              <a:rPr lang="ru-RU" sz="1800" dirty="0"/>
              <a:t>Юбилейный  концерт в ДХШ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2403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ДХШ 24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80179"/>
            <a:ext cx="3168352" cy="24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Документы Учитель\Изображения\школьное фото\Праздники\2014\юбилей школы\Юбилей ДХШ 20 лет фото Валькова О.В\100NCD50\DSC_9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25" y="4234604"/>
            <a:ext cx="3217035" cy="213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6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Ресурсное обеспечение проекта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Кадровые ресурсы</a:t>
            </a:r>
            <a:r>
              <a:rPr lang="ru-RU" b="1" dirty="0" smtClean="0"/>
              <a:t>: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-Администрация МАОУ ДО №24 «ДХШ» </a:t>
            </a:r>
          </a:p>
          <a:p>
            <a:pPr marL="0" indent="0">
              <a:buNone/>
            </a:pPr>
            <a:r>
              <a:rPr lang="ru-RU" dirty="0" smtClean="0"/>
              <a:t>-Педагоги МАОУ ДО №24 «ДХШ».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/>
              <a:t>Материально-технические </a:t>
            </a:r>
            <a:r>
              <a:rPr lang="ru-RU" b="1" dirty="0" smtClean="0"/>
              <a:t>ресурсы:</a:t>
            </a:r>
          </a:p>
          <a:p>
            <a:pPr marL="0" indent="0">
              <a:buNone/>
            </a:pPr>
            <a:r>
              <a:rPr lang="ru-RU" dirty="0" smtClean="0"/>
              <a:t>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-предметно-пространственная среда по патриотическому воспитанию  МАОУ ДО №24 «ДХШ»</a:t>
            </a:r>
          </a:p>
          <a:p>
            <a:pPr marL="0" indent="0">
              <a:buNone/>
            </a:pPr>
            <a:r>
              <a:rPr lang="ru-RU" dirty="0"/>
              <a:t>-услуги Центральной городской </a:t>
            </a:r>
            <a:r>
              <a:rPr lang="ru-RU" dirty="0" smtClean="0"/>
              <a:t>библиотеки.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Финансовые ресурсы</a:t>
            </a:r>
            <a:r>
              <a:rPr lang="ru-RU" b="1" dirty="0" smtClean="0"/>
              <a:t>: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- средства областного бюджета</a:t>
            </a:r>
          </a:p>
          <a:p>
            <a:pPr marL="0" indent="0">
              <a:buNone/>
            </a:pPr>
            <a:r>
              <a:rPr lang="ru-RU" dirty="0"/>
              <a:t>-внебюджетные средства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Информационно-методические ресурсы</a:t>
            </a:r>
            <a:r>
              <a:rPr lang="ru-RU" b="1" dirty="0" smtClean="0"/>
              <a:t>: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-учебно-методическая литература;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-</a:t>
            </a:r>
            <a:r>
              <a:rPr lang="ru-RU" dirty="0" err="1"/>
              <a:t>медиаресурсы</a:t>
            </a:r>
            <a:r>
              <a:rPr lang="ru-RU" dirty="0"/>
              <a:t>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-компьютерное, мультимедийное </a:t>
            </a:r>
            <a:r>
              <a:rPr lang="ru-RU" dirty="0" smtClean="0"/>
              <a:t>оборудование;</a:t>
            </a:r>
            <a:endParaRPr lang="ru-RU" dirty="0"/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-ресурсы сети Интернет для публикации новостей, анонсов событий, результатов творческих мероприятий, </a:t>
            </a:r>
            <a:r>
              <a:rPr lang="ru-RU" dirty="0" smtClean="0"/>
              <a:t>фотоотчетов;</a:t>
            </a:r>
            <a:endParaRPr lang="ru-RU" dirty="0"/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-СМИ;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-родительские собрания, дни открытых дверей, мастер-классы и другие формы </a:t>
            </a:r>
            <a:r>
              <a:rPr lang="ru-RU" dirty="0" smtClean="0"/>
              <a:t>взаимодействия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918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Ожидаемый конечный результат реализации проекта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Актуальность </a:t>
            </a:r>
            <a:r>
              <a:rPr lang="ru-RU" sz="1400" dirty="0"/>
              <a:t>выбранной темы для проекта;</a:t>
            </a:r>
          </a:p>
          <a:p>
            <a:r>
              <a:rPr lang="ru-RU" sz="1400" dirty="0" smtClean="0"/>
              <a:t>Системный </a:t>
            </a:r>
            <a:r>
              <a:rPr lang="ru-RU" sz="1400" dirty="0"/>
              <a:t>подход к разработке и реализации проекта;</a:t>
            </a:r>
          </a:p>
          <a:p>
            <a:r>
              <a:rPr lang="ru-RU" sz="1400" dirty="0" smtClean="0"/>
              <a:t>Создание </a:t>
            </a:r>
            <a:r>
              <a:rPr lang="ru-RU" sz="1400" dirty="0"/>
              <a:t>условий для реализации проекта;</a:t>
            </a:r>
          </a:p>
          <a:p>
            <a:r>
              <a:rPr lang="ru-RU" sz="1400" dirty="0" smtClean="0"/>
              <a:t>Активное </a:t>
            </a:r>
            <a:r>
              <a:rPr lang="ru-RU" sz="1400" dirty="0"/>
              <a:t>участие в проекте всех участников образовательного процесса;</a:t>
            </a:r>
          </a:p>
          <a:p>
            <a:r>
              <a:rPr lang="ru-RU" sz="1400" dirty="0" smtClean="0"/>
              <a:t>Эффективность </a:t>
            </a:r>
            <a:r>
              <a:rPr lang="ru-RU" sz="1400" dirty="0"/>
              <a:t>работы над проектом (исследовательская деятельность, творческая деятельность, победы в конкурсах, мероприятиях)</a:t>
            </a: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4163144"/>
          </a:xfrm>
        </p:spPr>
        <p:txBody>
          <a:bodyPr>
            <a:normAutofit fontScale="40000" lnSpcReduction="20000"/>
          </a:bodyPr>
          <a:lstStyle/>
          <a:p>
            <a:r>
              <a:rPr lang="ru-RU" sz="3400" dirty="0"/>
              <a:t>Количество участников образовательного процесса вовлеченных в деятельность проекта;</a:t>
            </a:r>
          </a:p>
          <a:p>
            <a:r>
              <a:rPr lang="ru-RU" sz="3400" dirty="0"/>
              <a:t>Количество участников образовательного процесса являющихся призерами конкурсов в рамках проекта;</a:t>
            </a:r>
          </a:p>
          <a:p>
            <a:r>
              <a:rPr lang="ru-RU" sz="3400" dirty="0"/>
              <a:t>Количество образовательных и творческих мероприятий, проведенных в рамках проектной деятельности;</a:t>
            </a:r>
          </a:p>
          <a:p>
            <a:r>
              <a:rPr lang="ru-RU" sz="3400" dirty="0"/>
              <a:t>Количество родителей, принявших участие в мероприятиях в рамках проекта;</a:t>
            </a:r>
          </a:p>
          <a:p>
            <a:r>
              <a:rPr lang="ru-RU" sz="3400" dirty="0"/>
              <a:t>Количество родителей, давших положительную оценку работе школы;</a:t>
            </a:r>
          </a:p>
          <a:p>
            <a:r>
              <a:rPr lang="ru-RU" sz="3400" dirty="0"/>
              <a:t>Количество социальных партнеров школы;</a:t>
            </a:r>
          </a:p>
          <a:p>
            <a:r>
              <a:rPr lang="ru-RU" sz="3400" dirty="0"/>
              <a:t>Повышение рейтинга школы.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ru-RU" dirty="0"/>
              <a:t>Показатели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/>
              <a:t>Индикаторы</a:t>
            </a:r>
          </a:p>
        </p:txBody>
      </p:sp>
    </p:spTree>
    <p:extLst>
      <p:ext uri="{BB962C8B-B14F-4D97-AF65-F5344CB8AC3E}">
        <p14:creationId xmlns:p14="http://schemas.microsoft.com/office/powerpoint/2010/main" val="272414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Ожидаемый конечный результат реализации проекта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1. Формирование патриотизма, гражданской позиции обучающихся через участие в мероприятиях патриотической направленности.</a:t>
            </a:r>
          </a:p>
          <a:p>
            <a:r>
              <a:rPr lang="ru-RU" dirty="0"/>
              <a:t>2. Вовлечение в процесс реализации проекта максимально возможного количества участников образовательного процесса в школе, а также родителей учащихся, выпускников школы, спонсоров школы и друзей школы. </a:t>
            </a:r>
          </a:p>
          <a:p>
            <a:r>
              <a:rPr lang="ru-RU" dirty="0"/>
              <a:t>3. Достижение положительной динамики по информационной культуре учащихся (эффективное использование внеурочного времени, профилактика асоциального поведения подростков и др.). </a:t>
            </a:r>
          </a:p>
          <a:p>
            <a:r>
              <a:rPr lang="ru-RU" dirty="0"/>
              <a:t>4. Повышение интереса всех участников проекта к истории родного города, повышение </a:t>
            </a:r>
            <a:r>
              <a:rPr lang="ru-RU" dirty="0" err="1"/>
              <a:t>имиджевой</a:t>
            </a:r>
            <a:r>
              <a:rPr lang="ru-RU" dirty="0"/>
              <a:t> оценки художественной  школы. </a:t>
            </a:r>
          </a:p>
          <a:p>
            <a:r>
              <a:rPr lang="ru-RU" dirty="0"/>
              <a:t>5. Повышение мотивации обучающихся к участию в делах школы. </a:t>
            </a:r>
          </a:p>
          <a:p>
            <a:r>
              <a:rPr lang="ru-RU" dirty="0"/>
              <a:t>6. Развитие сотруднических отношений: ученики – учителя – родители. </a:t>
            </a:r>
          </a:p>
          <a:p>
            <a:r>
              <a:rPr lang="ru-RU" dirty="0"/>
              <a:t>8. Развитие творческих способностей учащихся.</a:t>
            </a:r>
          </a:p>
          <a:p>
            <a:r>
              <a:rPr lang="ru-RU" dirty="0"/>
              <a:t>9. Организация социального партнерства с образовательными, культурными и социально значимыми организациями города.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6001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Проект является целеполагающим документом деятельности ДОУ на долгосрочный </a:t>
            </a:r>
            <a:r>
              <a:rPr lang="ru-RU" sz="1800" dirty="0" smtClean="0"/>
              <a:t>период.</a:t>
            </a:r>
          </a:p>
          <a:p>
            <a:r>
              <a:rPr lang="ru-RU" sz="1800" dirty="0"/>
              <a:t>Руководитель </a:t>
            </a:r>
            <a:r>
              <a:rPr lang="ru-RU" sz="1800" dirty="0" smtClean="0"/>
              <a:t>проекта Печерский </a:t>
            </a:r>
            <a:r>
              <a:rPr lang="ru-RU" sz="1800" dirty="0"/>
              <a:t>Максим </a:t>
            </a:r>
            <a:r>
              <a:rPr lang="ru-RU" sz="1800" dirty="0" smtClean="0"/>
              <a:t>Анатольевич, директор МАОУ ДО №24 «ДХШ»</a:t>
            </a:r>
          </a:p>
          <a:p>
            <a:r>
              <a:rPr lang="ru-RU" sz="1800" dirty="0"/>
              <a:t>Участники </a:t>
            </a:r>
            <a:r>
              <a:rPr lang="ru-RU" sz="1800" dirty="0" smtClean="0"/>
              <a:t>проекта : педагоги</a:t>
            </a:r>
            <a:r>
              <a:rPr lang="ru-RU" sz="1800" dirty="0"/>
              <a:t>, родители (законные представители), обучающиеся, социальные </a:t>
            </a:r>
            <a:r>
              <a:rPr lang="ru-RU" sz="1800" dirty="0" smtClean="0"/>
              <a:t>партнеры. </a:t>
            </a:r>
          </a:p>
          <a:p>
            <a:r>
              <a:rPr lang="ru-RU" sz="1800" dirty="0"/>
              <a:t>Содержание проекта охватывает следующие направления развития и образования </a:t>
            </a:r>
            <a:r>
              <a:rPr lang="ru-RU" sz="1800" dirty="0" smtClean="0"/>
              <a:t>обучающихся: художественно-эстетическое </a:t>
            </a:r>
            <a:r>
              <a:rPr lang="ru-RU" sz="1800" dirty="0"/>
              <a:t>развитие, познавательное развитие, социально-коммуникативное </a:t>
            </a:r>
            <a:r>
              <a:rPr lang="ru-RU" sz="1800" dirty="0" smtClean="0"/>
              <a:t>развитие.</a:t>
            </a:r>
          </a:p>
          <a:p>
            <a:r>
              <a:rPr lang="ru-RU" sz="1800" dirty="0"/>
              <a:t>Тип </a:t>
            </a:r>
            <a:r>
              <a:rPr lang="ru-RU" sz="1800" dirty="0" smtClean="0"/>
              <a:t>проекта : познавательно-исследовательский</a:t>
            </a:r>
            <a:r>
              <a:rPr lang="ru-RU" sz="1800" dirty="0"/>
              <a:t>, </a:t>
            </a:r>
            <a:r>
              <a:rPr lang="ru-RU" sz="1800" dirty="0" smtClean="0"/>
              <a:t>творческий.</a:t>
            </a:r>
            <a:endParaRPr lang="ru-RU" sz="18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59041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Основание для разработки проекта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916832"/>
            <a:ext cx="3645724" cy="273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853136"/>
          </a:xfrm>
        </p:spPr>
        <p:txBody>
          <a:bodyPr>
            <a:noAutofit/>
          </a:bodyPr>
          <a:lstStyle/>
          <a:p>
            <a:r>
              <a:rPr lang="ru-RU" sz="1600" dirty="0"/>
              <a:t>В современных реалиях, когда историю нашей Державы, подвиги ее народа враждебные силы пытаются «переписать», на особые позиции выходит патриотическое воспитание подрастающего поколения.</a:t>
            </a:r>
          </a:p>
          <a:p>
            <a:r>
              <a:rPr lang="ru-RU" sz="1600" dirty="0"/>
              <a:t>Проект посвящен воспитанию патриотизма через любовь к малой родине, своему родному городу и школе. </a:t>
            </a:r>
            <a:endParaRPr lang="ru-RU" sz="1600" dirty="0" smtClean="0"/>
          </a:p>
          <a:p>
            <a:r>
              <a:rPr lang="ru-RU" sz="1600" dirty="0" smtClean="0"/>
              <a:t>Детский </a:t>
            </a:r>
            <a:r>
              <a:rPr lang="ru-RU" sz="1600" dirty="0"/>
              <a:t>возраст является наиболее оптимальным для системы гражданско-патриотического воспитания, так как это период самоутверждения, активного развития социальных интересов и жизненных идеалов.</a:t>
            </a:r>
          </a:p>
        </p:txBody>
      </p:sp>
    </p:spTree>
    <p:extLst>
      <p:ext uri="{BB962C8B-B14F-4D97-AF65-F5344CB8AC3E}">
        <p14:creationId xmlns:p14="http://schemas.microsoft.com/office/powerpoint/2010/main" val="2257551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Основание для разработки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Данный проект приурочен к юбилею города Артемовского и юбилею Детской художественной школы и </a:t>
            </a:r>
            <a:r>
              <a:rPr lang="ru-RU" sz="1800" dirty="0" smtClean="0"/>
              <a:t>предназначен показать</a:t>
            </a:r>
            <a:r>
              <a:rPr lang="ru-RU" sz="1800" dirty="0"/>
              <a:t>, что наш город богат талантливыми  людьми, раскрыть их творческие способности и дать возможность продемонстрировать  их на уровне города, области, страны; воспитать уважение к истории и традициям своего народа, понимание культурных и исторических ценностей Родины. </a:t>
            </a:r>
          </a:p>
        </p:txBody>
      </p:sp>
      <p:pic>
        <p:nvPicPr>
          <p:cNvPr id="3074" name="Picture 2" descr="C:\Users\ДХШ 24\Desktop\artemovsk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9336"/>
            <a:ext cx="3096343" cy="232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98026"/>
            <a:ext cx="3096343" cy="219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80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Цель проекта </a:t>
            </a:r>
            <a:r>
              <a:rPr lang="ru-RU" sz="2400" dirty="0" smtClean="0"/>
              <a:t>- создание условий для развития творческих способностей через воспитание любви к малой родине 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Задачи проекта: </a:t>
            </a:r>
          </a:p>
          <a:p>
            <a:r>
              <a:rPr lang="ru-RU" sz="1500" dirty="0"/>
              <a:t>- формирование патриотизма, гражданской позиции обучающихся;</a:t>
            </a:r>
          </a:p>
          <a:p>
            <a:r>
              <a:rPr lang="ru-RU" sz="1500" dirty="0"/>
              <a:t>- приобретение школьниками опыта успешного участия в общественной жизни, гражданских инициативах, социально значимых проектах; развитие и поддержка социально-значимой деятельности детей;</a:t>
            </a:r>
          </a:p>
          <a:p>
            <a:r>
              <a:rPr lang="ru-RU" sz="1500" dirty="0"/>
              <a:t>- расширение  знания учащихся о родном городе, школе;</a:t>
            </a:r>
          </a:p>
          <a:p>
            <a:r>
              <a:rPr lang="ru-RU" sz="1500" dirty="0"/>
              <a:t>- проявление творческих способностей обучающихся, развивать навыки исследовательской работы;</a:t>
            </a:r>
          </a:p>
          <a:p>
            <a:r>
              <a:rPr lang="ru-RU" sz="1500" dirty="0"/>
              <a:t>- вовлечение родителей обучающихся, школьников, педагогический коллектив в изучение истории и традиций школы, города.</a:t>
            </a:r>
          </a:p>
          <a:p>
            <a:r>
              <a:rPr lang="ru-RU" sz="1500" dirty="0"/>
              <a:t>- создание условий для социальной адаптации и профессионального самоопределения учащихся;</a:t>
            </a:r>
          </a:p>
          <a:p>
            <a:r>
              <a:rPr lang="ru-RU" sz="1500" dirty="0"/>
              <a:t>- развитие интереса учащихся к процессу обучения, сформировать устойчивую мотивацию познавательной деятельности;</a:t>
            </a:r>
          </a:p>
          <a:p>
            <a:r>
              <a:rPr lang="ru-RU" sz="1500" dirty="0"/>
              <a:t>- организация методической работы учителей, ориентированной на разработку и внедрение элементов исторического краеведения в образовательный и воспитательный процесс.</a:t>
            </a:r>
          </a:p>
          <a:p>
            <a:r>
              <a:rPr lang="ru-RU" sz="1500" dirty="0"/>
              <a:t>- повышение привлекательности образовательного учреждения в социуме.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24400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Срок реализации и этапы реализации </a:t>
            </a:r>
            <a:r>
              <a:rPr lang="ru-RU" dirty="0" smtClean="0"/>
              <a:t>проекта «Город художников»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Проект рассчитан на 2 года  2017-2019 </a:t>
            </a:r>
            <a:r>
              <a:rPr lang="ru-RU" dirty="0" err="1"/>
              <a:t>г.г</a:t>
            </a:r>
            <a:r>
              <a:rPr lang="ru-RU" dirty="0"/>
              <a:t>. </a:t>
            </a:r>
          </a:p>
          <a:p>
            <a:r>
              <a:rPr lang="ru-RU" dirty="0"/>
              <a:t>1 этап – </a:t>
            </a:r>
            <a:r>
              <a:rPr lang="ru-RU" dirty="0" smtClean="0"/>
              <a:t>Подготовительный</a:t>
            </a:r>
            <a:r>
              <a:rPr lang="ru-RU" dirty="0"/>
              <a:t>: Сентябрь 2017 г. – октябрь 2017 г.</a:t>
            </a:r>
          </a:p>
          <a:p>
            <a:r>
              <a:rPr lang="ru-RU" dirty="0"/>
              <a:t>Определение проблематики проекта, изучение педагогических условий реализации проекта, определение возможностей педагогического коллектива и материально-технической базы; определение объема планируемых образовательно-воспитательных услуг. Проведение заседания органа ученического самоуправления, совета школы, доведение до сведения обучающихся школы и их родителей содержания проекта. Выпуск наглядности о проекте и его содержании.</a:t>
            </a:r>
          </a:p>
          <a:p>
            <a:r>
              <a:rPr lang="ru-RU" dirty="0"/>
              <a:t>2 этап - Основной: ноябрь 2017 г. – май 2019 г.</a:t>
            </a:r>
          </a:p>
          <a:p>
            <a:r>
              <a:rPr lang="ru-RU" dirty="0"/>
              <a:t>Систематизация работы по проекту; реализация программных документов на плановом уровне; обеспечение мониторинговых исследований по реализации проекта. Поиск социальных партнеров. Корректировка по ходу реализации проекта.</a:t>
            </a:r>
          </a:p>
          <a:p>
            <a:r>
              <a:rPr lang="ru-RU" dirty="0"/>
              <a:t>3 этап - Завершающий: июнь 2019 г. – август 2019 г.</a:t>
            </a:r>
          </a:p>
          <a:p>
            <a:r>
              <a:rPr lang="ru-RU" dirty="0"/>
              <a:t>Анализ реализации проекта. Обработка данных мониторинга по результатам проектной деятельности. Оценка состояния деятельности школы, определение перспектив развития образовательного учреждения.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00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Обновление содержания </a:t>
            </a:r>
            <a:r>
              <a:rPr lang="ru-RU" sz="1800" dirty="0" smtClean="0"/>
              <a:t>образования;</a:t>
            </a:r>
          </a:p>
          <a:p>
            <a:r>
              <a:rPr lang="ru-RU" sz="1800" dirty="0"/>
              <a:t>Совершенствование воспитательной </a:t>
            </a:r>
            <a:r>
              <a:rPr lang="ru-RU" sz="1800" dirty="0" smtClean="0"/>
              <a:t>работы;</a:t>
            </a:r>
          </a:p>
          <a:p>
            <a:r>
              <a:rPr lang="ru-RU" sz="1800" dirty="0"/>
              <a:t>Развитие традиций </a:t>
            </a:r>
            <a:r>
              <a:rPr lang="ru-RU" sz="1800" dirty="0" smtClean="0"/>
              <a:t>школы;</a:t>
            </a:r>
          </a:p>
          <a:p>
            <a:r>
              <a:rPr lang="ru-RU" sz="1800" dirty="0"/>
              <a:t>Функционирование и развитие музея </a:t>
            </a:r>
            <a:r>
              <a:rPr lang="ru-RU" sz="1800" dirty="0" smtClean="0"/>
              <a:t>школы и картинной галереи </a:t>
            </a:r>
            <a:endParaRPr lang="ru-RU" sz="1800" dirty="0"/>
          </a:p>
        </p:txBody>
      </p:sp>
      <p:sp>
        <p:nvSpPr>
          <p:cNvPr id="14" name="Объект 1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Сотрудничество с общеобразовательными учреждениями и учреждениями дополнительного образования;  </a:t>
            </a:r>
          </a:p>
          <a:p>
            <a:r>
              <a:rPr lang="ru-RU" sz="1800" dirty="0"/>
              <a:t>Сотрудничество с организациями </a:t>
            </a:r>
            <a:r>
              <a:rPr lang="ru-RU" sz="1800" dirty="0" smtClean="0"/>
              <a:t>города;</a:t>
            </a:r>
          </a:p>
          <a:p>
            <a:r>
              <a:rPr lang="ru-RU" sz="1800" dirty="0" smtClean="0"/>
              <a:t>Сотрудничество с творческими людьми города;</a:t>
            </a:r>
            <a:endParaRPr lang="ru-RU" sz="1800" dirty="0"/>
          </a:p>
          <a:p>
            <a:endParaRPr lang="ru-RU" sz="18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Внутреннее взаимодействие</a:t>
            </a:r>
            <a:endParaRPr lang="ru-RU" sz="1600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Внешнее взаимодействие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75413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Обновление содержания образования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Использование на уроках материала по истории города;</a:t>
            </a:r>
          </a:p>
          <a:p>
            <a:r>
              <a:rPr lang="ru-RU" sz="1800" dirty="0"/>
              <a:t> Использование  на уроках материалов литературного творчества поэтов и писателей-земляков;</a:t>
            </a:r>
          </a:p>
          <a:p>
            <a:r>
              <a:rPr lang="ru-RU" sz="1800" dirty="0"/>
              <a:t> Разработка и внедрение занятий по темам: «Мой город», «Известные земляки», "Памятники природы родного края"</a:t>
            </a:r>
          </a:p>
          <a:p>
            <a:endParaRPr lang="ru-RU" dirty="0"/>
          </a:p>
        </p:txBody>
      </p:sp>
      <p:pic>
        <p:nvPicPr>
          <p:cNvPr id="7170" name="Picture 2" descr="C:\Users\ДХШ 24\Pictures\фото на новый сайт\ФОТО с сайта\Композиция основное отделение (11-14 лет)\p1a3r6t7si1ml2135310kuukl13fl1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206984" cy="233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ХШ 24\Pictures\фото на новый сайт\ФОТО с сайта\Пленэр\p19df2f6399ec1pok98tmramn41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99391"/>
            <a:ext cx="2752669" cy="19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965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Совершенствование воспитательной </a:t>
            </a:r>
            <a:r>
              <a:rPr lang="ru-RU" dirty="0" smtClean="0"/>
              <a:t>работы МАОУ ДО №24 «ДХШ»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Организация школьных выставок творческих работ художников и фотографов </a:t>
            </a:r>
            <a:r>
              <a:rPr lang="ru-RU" dirty="0" smtClean="0"/>
              <a:t>города;</a:t>
            </a:r>
          </a:p>
          <a:p>
            <a:r>
              <a:rPr lang="ru-RU" dirty="0"/>
              <a:t>Организация и проведение школьного конкурса творческих работ обучающихся посвященных родному </a:t>
            </a:r>
            <a:r>
              <a:rPr lang="ru-RU" dirty="0" smtClean="0"/>
              <a:t>городу;</a:t>
            </a:r>
          </a:p>
          <a:p>
            <a:r>
              <a:rPr lang="ru-RU" dirty="0"/>
              <a:t>Организация встреч с творческими людьми города и с выпускниками прошлых </a:t>
            </a:r>
            <a:r>
              <a:rPr lang="ru-RU" dirty="0" smtClean="0"/>
              <a:t>лет;</a:t>
            </a:r>
          </a:p>
          <a:p>
            <a:r>
              <a:rPr lang="ru-RU" dirty="0"/>
              <a:t>Организация экскурсий в музеи района и </a:t>
            </a:r>
            <a:r>
              <a:rPr lang="ru-RU" dirty="0" smtClean="0"/>
              <a:t>области;</a:t>
            </a:r>
          </a:p>
          <a:p>
            <a:r>
              <a:rPr lang="ru-RU" dirty="0"/>
              <a:t>Проведение школьных мероприятий с привлечением элементов исторического краеведения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25" y="1892635"/>
            <a:ext cx="2987299" cy="398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101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115</TotalTime>
  <Words>1217</Words>
  <Application>Microsoft Office PowerPoint</Application>
  <PresentationFormat>Экран (4:3)</PresentationFormat>
  <Paragraphs>122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Эркер</vt:lpstr>
      <vt:lpstr>CorelDRAW</vt:lpstr>
      <vt:lpstr>«Город художников»</vt:lpstr>
      <vt:lpstr>Презентация PowerPoint</vt:lpstr>
      <vt:lpstr>Основание для разработки проекта</vt:lpstr>
      <vt:lpstr>Основание для разработки проекта</vt:lpstr>
      <vt:lpstr>Цель проекта - создание условий для развития творческих способностей через воспитание любви к малой родине </vt:lpstr>
      <vt:lpstr>Срок реализации и этапы реализации проекта «Город художников»</vt:lpstr>
      <vt:lpstr>Направления </vt:lpstr>
      <vt:lpstr>Обновление содержания образования</vt:lpstr>
      <vt:lpstr>Совершенствование воспитательной работы МАОУ ДО №24 «ДХШ»</vt:lpstr>
      <vt:lpstr>Развитие традиций школы</vt:lpstr>
      <vt:lpstr>Функционирование и развитие музея и картинной галереи</vt:lpstr>
      <vt:lpstr>Внешнее взаимодействие – сотрудничество с организациями</vt:lpstr>
      <vt:lpstr>Презентация PowerPoint</vt:lpstr>
      <vt:lpstr>Заключительные мероприятия</vt:lpstr>
      <vt:lpstr>Ресурсное обеспечение проекта</vt:lpstr>
      <vt:lpstr>Ожидаемый конечный результат реализации проекта</vt:lpstr>
      <vt:lpstr>Ожидаемый конечный результат реализации проекта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«Город художников»</dc:title>
  <dc:creator>ДХШ 24</dc:creator>
  <cp:lastModifiedBy>ДХШ 24</cp:lastModifiedBy>
  <cp:revision>21</cp:revision>
  <dcterms:created xsi:type="dcterms:W3CDTF">2017-09-27T07:01:25Z</dcterms:created>
  <dcterms:modified xsi:type="dcterms:W3CDTF">2017-09-27T09:03:24Z</dcterms:modified>
</cp:coreProperties>
</file>